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08" r:id="rId2"/>
    <p:sldId id="310" r:id="rId3"/>
    <p:sldId id="311" r:id="rId4"/>
    <p:sldId id="320" r:id="rId5"/>
    <p:sldId id="312" r:id="rId6"/>
    <p:sldId id="313" r:id="rId7"/>
    <p:sldId id="315" r:id="rId8"/>
    <p:sldId id="316" r:id="rId9"/>
    <p:sldId id="314" r:id="rId10"/>
    <p:sldId id="31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D08B52-E411-4B1B-8C72-C7AC8B56A23A}" type="datetimeFigureOut">
              <a:rPr lang="en-GB" smtClean="0"/>
              <a:t>30/11/2023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BA60B-6B2E-43C8-B942-905428CD6424}" type="slidenum">
              <a:rPr lang="en-GB" smtClean="0"/>
              <a:t>‹#›</a:t>
            </a:fld>
            <a:endParaRPr lang="en-GB"/>
          </a:p>
        </p:txBody>
      </p:sp>
    </p:spTree>
    <p:extLst>
      <p:ext uri="{BB962C8B-B14F-4D97-AF65-F5344CB8AC3E}">
        <p14:creationId xmlns:p14="http://schemas.microsoft.com/office/powerpoint/2010/main" val="293169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68BA60B-6B2E-43C8-B942-905428CD6424}" type="slidenum">
              <a:rPr lang="en-GB" smtClean="0"/>
              <a:t>1</a:t>
            </a:fld>
            <a:endParaRPr lang="en-GB"/>
          </a:p>
        </p:txBody>
      </p:sp>
    </p:spTree>
    <p:extLst>
      <p:ext uri="{BB962C8B-B14F-4D97-AF65-F5344CB8AC3E}">
        <p14:creationId xmlns:p14="http://schemas.microsoft.com/office/powerpoint/2010/main" val="1700919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high level figures in £000s.  They show income increasing by 17.6% and expenditure by 29.2%.  Accordingly the figure for net incoming resources from operations dropped from £174k to £40k. There was a small loss on the valuation of our investment portfolio reflecting the underlying market movements so that overall HWT’s surplus for the year was £23k compared to £183k for the previous year.  </a:t>
            </a:r>
          </a:p>
          <a:p>
            <a:endParaRPr lang="en-GB" dirty="0"/>
          </a:p>
          <a:p>
            <a:r>
              <a:rPr lang="en-GB" dirty="0"/>
              <a:t>Let’s look at income and expenditure in more detail to see what the underlying reasons for these changes were.</a:t>
            </a:r>
          </a:p>
        </p:txBody>
      </p:sp>
      <p:sp>
        <p:nvSpPr>
          <p:cNvPr id="4" name="Slide Number Placeholder 3"/>
          <p:cNvSpPr>
            <a:spLocks noGrp="1"/>
          </p:cNvSpPr>
          <p:nvPr>
            <p:ph type="sldNum" sz="quarter" idx="5"/>
          </p:nvPr>
        </p:nvSpPr>
        <p:spPr/>
        <p:txBody>
          <a:bodyPr/>
          <a:lstStyle/>
          <a:p>
            <a:fld id="{B68BA60B-6B2E-43C8-B942-905428CD6424}" type="slidenum">
              <a:rPr lang="en-GB" smtClean="0"/>
              <a:t>2</a:t>
            </a:fld>
            <a:endParaRPr lang="en-GB"/>
          </a:p>
        </p:txBody>
      </p:sp>
    </p:spTree>
    <p:extLst>
      <p:ext uri="{BB962C8B-B14F-4D97-AF65-F5344CB8AC3E}">
        <p14:creationId xmlns:p14="http://schemas.microsoft.com/office/powerpoint/2010/main" val="3939045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Donations and legacies reduced in total by 23.3% from the previous year.  These are both income sources that are quite variable from one year to another but it should be noted that within this amount is included the total for membership income which increased from £181k to £225k reflecting the Trust’s success in recruiting new members and achieving an increase of 11.4% (399 to 7,250).</a:t>
            </a:r>
          </a:p>
          <a:p>
            <a:endParaRPr lang="en-GB" dirty="0"/>
          </a:p>
          <a:p>
            <a:r>
              <a:rPr lang="en-GB" dirty="0"/>
              <a:t>As far as charitable activities are concerned these are largely financed out of project grants and sponsorship income.  This income category increased substantially compared to the previous year by 78% and this principally reflects the success we have had in securing additional grants as shown on the next slide.</a:t>
            </a:r>
            <a:endParaRPr lang="en-GB" b="1" dirty="0"/>
          </a:p>
          <a:p>
            <a:endParaRPr lang="en-GB" dirty="0"/>
          </a:p>
          <a:p>
            <a:r>
              <a:rPr lang="en-GB" dirty="0"/>
              <a:t>Trading income has been relatively stable compared to the previous year.  However, in the previous year there was an exceptional secured in respect of timber sales of £36k which wasn’t repeated in 2022/23.  However, sales from our shops, including the new shop in Hereford itself, increased from £129k to £154k.</a:t>
            </a:r>
          </a:p>
          <a:p>
            <a:endParaRPr lang="en-GB" dirty="0"/>
          </a:p>
          <a:p>
            <a:r>
              <a:rPr lang="en-GB" dirty="0"/>
              <a:t>Joint venture income represents HWT’s share of the income arising at QWBL.</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68BA60B-6B2E-43C8-B942-905428CD6424}" type="slidenum">
              <a:rPr lang="en-GB" smtClean="0"/>
              <a:t>3</a:t>
            </a:fld>
            <a:endParaRPr lang="en-GB"/>
          </a:p>
        </p:txBody>
      </p:sp>
    </p:spTree>
    <p:extLst>
      <p:ext uri="{BB962C8B-B14F-4D97-AF65-F5344CB8AC3E}">
        <p14:creationId xmlns:p14="http://schemas.microsoft.com/office/powerpoint/2010/main" val="270954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Donations and legacies reduced in total by 23.3% from the previous year.  These are both income sources that are quite variable from one year to another but it should be noted that within this amount is included the total for membership income which increased from £181k to £225k reflecting the Trust’s success in recruiting new members and achieving an increase of 11.4% (399 to 7,250).</a:t>
            </a:r>
          </a:p>
          <a:p>
            <a:endParaRPr lang="en-GB" dirty="0"/>
          </a:p>
          <a:p>
            <a:r>
              <a:rPr lang="en-GB" dirty="0"/>
              <a:t>As far as charitable activities are concerned these are largely financed out of project grants and sponsorship income.  This income category increased substantially compared to the previous year by 78% and this principally reflects </a:t>
            </a:r>
            <a:r>
              <a:rPr lang="en-GB" b="1" dirty="0">
                <a:solidFill>
                  <a:srgbClr val="FF0000"/>
                </a:solidFill>
              </a:rPr>
              <a:t>[Alex can you briefly fill in this here?]</a:t>
            </a:r>
            <a:endParaRPr lang="en-GB" b="1" dirty="0"/>
          </a:p>
          <a:p>
            <a:endParaRPr lang="en-GB" dirty="0"/>
          </a:p>
          <a:p>
            <a:r>
              <a:rPr lang="en-GB" dirty="0"/>
              <a:t>Trading income has been relatively stable compared to the previous year.  However, in the previous year there was an exceptional secured in respect of timber sales of £36k which wasn’t repeated in 2022/23.  However, sales from our shops, including the new shop in Hereford itself, increased from £129k to £154k.</a:t>
            </a:r>
          </a:p>
          <a:p>
            <a:endParaRPr lang="en-GB" dirty="0"/>
          </a:p>
          <a:p>
            <a:r>
              <a:rPr lang="en-GB" dirty="0"/>
              <a:t>Joint venture income represents HWT’s share of the income arising at QWBL.</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68BA60B-6B2E-43C8-B942-905428CD6424}" type="slidenum">
              <a:rPr lang="en-GB" smtClean="0"/>
              <a:t>4</a:t>
            </a:fld>
            <a:endParaRPr lang="en-GB"/>
          </a:p>
        </p:txBody>
      </p:sp>
    </p:spTree>
    <p:extLst>
      <p:ext uri="{BB962C8B-B14F-4D97-AF65-F5344CB8AC3E}">
        <p14:creationId xmlns:p14="http://schemas.microsoft.com/office/powerpoint/2010/main" val="2026972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Expenditure increased principally as a result of the increased spend on charitable activities which is the corollary of the exceptionally high level of income arising from grants and sponsorship which we have already noted when considering the Trust’s income for the year.</a:t>
            </a:r>
          </a:p>
          <a:p>
            <a:endParaRPr lang="en-GB" dirty="0"/>
          </a:p>
          <a:p>
            <a:r>
              <a:rPr lang="en-GB" dirty="0"/>
              <a:t>The cost of our trading activities principally reflects the additional level of our retail activities including the new shop opened in Hereford.</a:t>
            </a:r>
          </a:p>
          <a:p>
            <a:endParaRPr lang="en-GB" dirty="0"/>
          </a:p>
          <a:p>
            <a:r>
              <a:rPr lang="en-GB" dirty="0"/>
              <a:t>The underlying costs of the joint venture in the previous year included the one-off provision of £75k for the remedial expenditure relating to Ash dieback at </a:t>
            </a:r>
            <a:r>
              <a:rPr lang="en-GB" dirty="0" err="1"/>
              <a:t>Queenswood</a:t>
            </a:r>
            <a:r>
              <a:rPr lang="en-GB" dirty="0"/>
              <a:t>.  Taking this into account it should be noted that the level of expenditure on an ongoing basis at </a:t>
            </a:r>
            <a:r>
              <a:rPr lang="en-GB" dirty="0" err="1"/>
              <a:t>Queenswood</a:t>
            </a:r>
            <a:r>
              <a:rPr lang="en-GB" dirty="0"/>
              <a:t> has effectively increased compared to the previous year and we are considering measures to ensure that </a:t>
            </a:r>
            <a:r>
              <a:rPr lang="en-GB" dirty="0" err="1"/>
              <a:t>Queenswood</a:t>
            </a:r>
            <a:r>
              <a:rPr lang="en-GB" dirty="0"/>
              <a:t> is run, in future, on a more sustainable basis.</a:t>
            </a:r>
          </a:p>
        </p:txBody>
      </p:sp>
      <p:sp>
        <p:nvSpPr>
          <p:cNvPr id="4" name="Slide Number Placeholder 3"/>
          <p:cNvSpPr>
            <a:spLocks noGrp="1"/>
          </p:cNvSpPr>
          <p:nvPr>
            <p:ph type="sldNum" sz="quarter" idx="5"/>
          </p:nvPr>
        </p:nvSpPr>
        <p:spPr/>
        <p:txBody>
          <a:bodyPr/>
          <a:lstStyle/>
          <a:p>
            <a:fld id="{B68BA60B-6B2E-43C8-B942-905428CD6424}" type="slidenum">
              <a:rPr lang="en-GB" smtClean="0"/>
              <a:t>5</a:t>
            </a:fld>
            <a:endParaRPr lang="en-GB"/>
          </a:p>
        </p:txBody>
      </p:sp>
    </p:spTree>
    <p:extLst>
      <p:ext uri="{BB962C8B-B14F-4D97-AF65-F5344CB8AC3E}">
        <p14:creationId xmlns:p14="http://schemas.microsoft.com/office/powerpoint/2010/main" val="2720512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no overall material changes in the balance sheet from the previous year save that liquidity, represented by our balance at our banks, reduced by £198,000 reflecting principally the fixed asset additions during the year.</a:t>
            </a:r>
          </a:p>
          <a:p>
            <a:endParaRPr lang="en-GB" dirty="0"/>
          </a:p>
          <a:p>
            <a:r>
              <a:rPr lang="en-GB" dirty="0"/>
              <a:t>Overall, the increase in net assets of £23k represents the surplus for the year as shown in the opening slide.</a:t>
            </a:r>
          </a:p>
          <a:p>
            <a:endParaRPr lang="en-GB" dirty="0"/>
          </a:p>
          <a:p>
            <a:r>
              <a:rPr lang="en-GB" dirty="0"/>
              <a:t>The net assets are represented by both restricted and unrestricted funds.  Whilst restricted funds increased by £137k to £4,044k, unrestricted funds reduced by £114k to £367k.</a:t>
            </a:r>
          </a:p>
          <a:p>
            <a:endParaRPr lang="en-GB" dirty="0"/>
          </a:p>
          <a:p>
            <a:endParaRPr lang="en-GB" dirty="0"/>
          </a:p>
        </p:txBody>
      </p:sp>
      <p:sp>
        <p:nvSpPr>
          <p:cNvPr id="4" name="Slide Number Placeholder 3"/>
          <p:cNvSpPr>
            <a:spLocks noGrp="1"/>
          </p:cNvSpPr>
          <p:nvPr>
            <p:ph type="sldNum" sz="quarter" idx="5"/>
          </p:nvPr>
        </p:nvSpPr>
        <p:spPr/>
        <p:txBody>
          <a:bodyPr/>
          <a:lstStyle/>
          <a:p>
            <a:fld id="{B68BA60B-6B2E-43C8-B942-905428CD6424}" type="slidenum">
              <a:rPr lang="en-GB" smtClean="0"/>
              <a:t>6</a:t>
            </a:fld>
            <a:endParaRPr lang="en-GB"/>
          </a:p>
        </p:txBody>
      </p:sp>
    </p:spTree>
    <p:extLst>
      <p:ext uri="{BB962C8B-B14F-4D97-AF65-F5344CB8AC3E}">
        <p14:creationId xmlns:p14="http://schemas.microsoft.com/office/powerpoint/2010/main" val="260698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68BA60B-6B2E-43C8-B942-905428CD6424}" type="slidenum">
              <a:rPr lang="en-GB" smtClean="0"/>
              <a:t>7</a:t>
            </a:fld>
            <a:endParaRPr lang="en-GB"/>
          </a:p>
        </p:txBody>
      </p:sp>
    </p:spTree>
    <p:extLst>
      <p:ext uri="{BB962C8B-B14F-4D97-AF65-F5344CB8AC3E}">
        <p14:creationId xmlns:p14="http://schemas.microsoft.com/office/powerpoint/2010/main" val="1289838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68BA60B-6B2E-43C8-B942-905428CD6424}" type="slidenum">
              <a:rPr lang="en-GB" smtClean="0"/>
              <a:t>8</a:t>
            </a:fld>
            <a:endParaRPr lang="en-GB"/>
          </a:p>
        </p:txBody>
      </p:sp>
    </p:spTree>
    <p:extLst>
      <p:ext uri="{BB962C8B-B14F-4D97-AF65-F5344CB8AC3E}">
        <p14:creationId xmlns:p14="http://schemas.microsoft.com/office/powerpoint/2010/main" val="3782071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first resolution is to consider and adopt the annual accounts and auditors report for 21/22.</a:t>
            </a:r>
          </a:p>
          <a:p>
            <a:endParaRPr lang="en-GB" dirty="0"/>
          </a:p>
          <a:p>
            <a:r>
              <a:rPr lang="en-GB" dirty="0"/>
              <a:t>The second resolution is to re-appoint Thorne Widgery as auditors for 22/23 and to authorise the board to fix </a:t>
            </a:r>
            <a:r>
              <a:rPr lang="en-GB"/>
              <a:t>their remuneration.</a:t>
            </a:r>
          </a:p>
        </p:txBody>
      </p:sp>
      <p:sp>
        <p:nvSpPr>
          <p:cNvPr id="4" name="Slide Number Placeholder 3"/>
          <p:cNvSpPr>
            <a:spLocks noGrp="1"/>
          </p:cNvSpPr>
          <p:nvPr>
            <p:ph type="sldNum" sz="quarter" idx="5"/>
          </p:nvPr>
        </p:nvSpPr>
        <p:spPr/>
        <p:txBody>
          <a:bodyPr/>
          <a:lstStyle/>
          <a:p>
            <a:fld id="{B68BA60B-6B2E-43C8-B942-905428CD6424}" type="slidenum">
              <a:rPr lang="en-GB" smtClean="0"/>
              <a:t>10</a:t>
            </a:fld>
            <a:endParaRPr lang="en-GB"/>
          </a:p>
        </p:txBody>
      </p:sp>
    </p:spTree>
    <p:extLst>
      <p:ext uri="{BB962C8B-B14F-4D97-AF65-F5344CB8AC3E}">
        <p14:creationId xmlns:p14="http://schemas.microsoft.com/office/powerpoint/2010/main" val="24139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5F6E-F1FF-6CAC-FF90-D56754CB03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AAAD26-5FD9-B352-894E-CBC3F31E4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AA8388-1548-7D0F-8F42-6489FF3ABA80}"/>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5" name="Footer Placeholder 4">
            <a:extLst>
              <a:ext uri="{FF2B5EF4-FFF2-40B4-BE49-F238E27FC236}">
                <a16:creationId xmlns:a16="http://schemas.microsoft.com/office/drawing/2014/main" id="{66067BAC-F559-032A-EE09-21CC20A7E3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6D9860-91A2-E354-DC13-B8C0F37BA84C}"/>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239573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D01F-95C9-4E66-AB77-4CFC75529AD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8EB420-53D4-4046-C88B-989F05FAAB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3E2DF3-9CCD-6ED6-5220-544117BBF169}"/>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5" name="Footer Placeholder 4">
            <a:extLst>
              <a:ext uri="{FF2B5EF4-FFF2-40B4-BE49-F238E27FC236}">
                <a16:creationId xmlns:a16="http://schemas.microsoft.com/office/drawing/2014/main" id="{31EAA6F4-88D8-D4B1-0BE5-DFB8A60C2C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5409CE-5E0A-6845-A7DC-63D4D44764B9}"/>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277559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05862A-F8D9-85DD-BE79-04C02305C2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01C973-D98F-CEDB-7AED-4C2B5291EB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1A6AE3-571F-9799-EA1D-C540E3FBD24F}"/>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5" name="Footer Placeholder 4">
            <a:extLst>
              <a:ext uri="{FF2B5EF4-FFF2-40B4-BE49-F238E27FC236}">
                <a16:creationId xmlns:a16="http://schemas.microsoft.com/office/drawing/2014/main" id="{6574DDE3-6306-2058-CE96-D64C9E6BE5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0CF553-061F-F99E-3284-48082D4C0FE1}"/>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172736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A91B-F522-2103-A449-85A197071F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2DB584-79AD-44EC-F88E-0FDA6802DB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3B7134-AECD-73B8-BE35-068D288034BA}"/>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5" name="Footer Placeholder 4">
            <a:extLst>
              <a:ext uri="{FF2B5EF4-FFF2-40B4-BE49-F238E27FC236}">
                <a16:creationId xmlns:a16="http://schemas.microsoft.com/office/drawing/2014/main" id="{20DCA418-FF24-0ABE-EB5E-E5CC993843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5AA537-4F19-16A4-7DC3-A86FA14B1E7A}"/>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2614185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5DDF-04C2-08A8-F4CE-BAC629667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A2FEB23-13CD-97E1-A006-E1C0E869D4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3D7087-F992-8A10-8792-B9E248840BAB}"/>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5" name="Footer Placeholder 4">
            <a:extLst>
              <a:ext uri="{FF2B5EF4-FFF2-40B4-BE49-F238E27FC236}">
                <a16:creationId xmlns:a16="http://schemas.microsoft.com/office/drawing/2014/main" id="{5C77C30B-CECB-B96F-2315-FF1D9492BE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FFEE7-9FF6-68C2-85BD-05429FE0FA1D}"/>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206014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B58A2-1E91-1947-8B3A-50AD9D82DFB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FE9456-F71B-FEE3-BA20-8545AAA675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8542CD-8724-E0FC-1B3E-928EDD2182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2E0BDC-EC57-272F-7AB6-7FFA7C68C2B6}"/>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6" name="Footer Placeholder 5">
            <a:extLst>
              <a:ext uri="{FF2B5EF4-FFF2-40B4-BE49-F238E27FC236}">
                <a16:creationId xmlns:a16="http://schemas.microsoft.com/office/drawing/2014/main" id="{4906B152-33BE-367A-0117-24FB4F0698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E79C956-FE24-9EEB-FFFA-7648A59BB676}"/>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120538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E3F71-2D0A-C9D1-CF9E-63A8939D4D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34188B-6F07-44B2-1985-35319FD177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08447B-1D09-6C32-6EA4-0A16A88071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5978B8-B06A-734D-D7AF-F2167E9E99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69BEF2-3587-767B-5DEF-9FDEBED754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CD0D74-1F13-2FE1-8EA4-8662FED3D21F}"/>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8" name="Footer Placeholder 7">
            <a:extLst>
              <a:ext uri="{FF2B5EF4-FFF2-40B4-BE49-F238E27FC236}">
                <a16:creationId xmlns:a16="http://schemas.microsoft.com/office/drawing/2014/main" id="{CB105C5D-4E26-A1C4-D2D7-4840D9B380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0601CE-1B97-F8A5-02F6-BCC74D57E954}"/>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243976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2A68-E3E8-832C-093C-45E2C3C6E2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49CB76-91A3-AC19-688F-B263F68C91FA}"/>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4" name="Footer Placeholder 3">
            <a:extLst>
              <a:ext uri="{FF2B5EF4-FFF2-40B4-BE49-F238E27FC236}">
                <a16:creationId xmlns:a16="http://schemas.microsoft.com/office/drawing/2014/main" id="{0FFD66AA-FE70-6F7A-F34F-79E1E21252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E1E537-66F0-0864-7B38-5138F3C144BA}"/>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305157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0911B2-787F-B2A5-3105-195EB8E26421}"/>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3" name="Footer Placeholder 2">
            <a:extLst>
              <a:ext uri="{FF2B5EF4-FFF2-40B4-BE49-F238E27FC236}">
                <a16:creationId xmlns:a16="http://schemas.microsoft.com/office/drawing/2014/main" id="{D6B0028A-3B3D-0EAD-79CC-1C08B8A4C3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5505F36-0C7A-9A78-4B89-B59E6840D1AC}"/>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396555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C6E7C-54C6-9AC7-A314-B862BC536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3C8A60-D9BD-EC56-C227-868FE2E0E3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A7C532-E93C-A222-56E6-88D13FD8B9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B18BCC-78FB-05AD-BA38-FC74B8267A4A}"/>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6" name="Footer Placeholder 5">
            <a:extLst>
              <a:ext uri="{FF2B5EF4-FFF2-40B4-BE49-F238E27FC236}">
                <a16:creationId xmlns:a16="http://schemas.microsoft.com/office/drawing/2014/main" id="{6F0890BF-376A-C117-8635-8DEACE65FA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0C1B7C-27A0-5F10-449E-C83CF7E3C8C5}"/>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284917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9FB9B-5D52-B367-AC46-22025FBD6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041661-1FF5-CC56-2323-B94BB7D07F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F50D81-E729-BB69-8FE0-E01899AD3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FA74E-B86E-F948-8B5A-80C792962113}"/>
              </a:ext>
            </a:extLst>
          </p:cNvPr>
          <p:cNvSpPr>
            <a:spLocks noGrp="1"/>
          </p:cNvSpPr>
          <p:nvPr>
            <p:ph type="dt" sz="half" idx="10"/>
          </p:nvPr>
        </p:nvSpPr>
        <p:spPr/>
        <p:txBody>
          <a:bodyPr/>
          <a:lstStyle/>
          <a:p>
            <a:fld id="{A9B2B10D-BBFF-49EC-B175-9406B8BDB949}" type="datetimeFigureOut">
              <a:rPr lang="en-GB" smtClean="0"/>
              <a:t>30/11/2023</a:t>
            </a:fld>
            <a:endParaRPr lang="en-GB"/>
          </a:p>
        </p:txBody>
      </p:sp>
      <p:sp>
        <p:nvSpPr>
          <p:cNvPr id="6" name="Footer Placeholder 5">
            <a:extLst>
              <a:ext uri="{FF2B5EF4-FFF2-40B4-BE49-F238E27FC236}">
                <a16:creationId xmlns:a16="http://schemas.microsoft.com/office/drawing/2014/main" id="{C9018A16-3BDB-5035-60ED-2141C8D00A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7B1689-6609-69A8-DF82-78E5F8F428DE}"/>
              </a:ext>
            </a:extLst>
          </p:cNvPr>
          <p:cNvSpPr>
            <a:spLocks noGrp="1"/>
          </p:cNvSpPr>
          <p:nvPr>
            <p:ph type="sldNum" sz="quarter" idx="12"/>
          </p:nvPr>
        </p:nvSpPr>
        <p:spPr/>
        <p:txBody>
          <a:bodyPr/>
          <a:lstStyle/>
          <a:p>
            <a:fld id="{926B7598-3308-470B-A966-B25A2DD6F1FB}" type="slidenum">
              <a:rPr lang="en-GB" smtClean="0"/>
              <a:t>‹#›</a:t>
            </a:fld>
            <a:endParaRPr lang="en-GB"/>
          </a:p>
        </p:txBody>
      </p:sp>
    </p:spTree>
    <p:extLst>
      <p:ext uri="{BB962C8B-B14F-4D97-AF65-F5344CB8AC3E}">
        <p14:creationId xmlns:p14="http://schemas.microsoft.com/office/powerpoint/2010/main" val="115124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C1462D-99FF-10B4-ABCA-F3670500A4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136810-138E-0CAA-F070-8BEA421AD3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CF2607-B0B6-972E-6F7B-45D6EDDC19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2B10D-BBFF-49EC-B175-9406B8BDB949}" type="datetimeFigureOut">
              <a:rPr lang="en-GB" smtClean="0"/>
              <a:t>30/11/2023</a:t>
            </a:fld>
            <a:endParaRPr lang="en-GB"/>
          </a:p>
        </p:txBody>
      </p:sp>
      <p:sp>
        <p:nvSpPr>
          <p:cNvPr id="5" name="Footer Placeholder 4">
            <a:extLst>
              <a:ext uri="{FF2B5EF4-FFF2-40B4-BE49-F238E27FC236}">
                <a16:creationId xmlns:a16="http://schemas.microsoft.com/office/drawing/2014/main" id="{E93ECCC4-861D-8E02-0C3E-04F6755899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48F503F-9D56-E66B-ED9E-F10661CB44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B7598-3308-470B-A966-B25A2DD6F1FB}" type="slidenum">
              <a:rPr lang="en-GB" smtClean="0"/>
              <a:t>‹#›</a:t>
            </a:fld>
            <a:endParaRPr lang="en-GB"/>
          </a:p>
        </p:txBody>
      </p:sp>
    </p:spTree>
    <p:extLst>
      <p:ext uri="{BB962C8B-B14F-4D97-AF65-F5344CB8AC3E}">
        <p14:creationId xmlns:p14="http://schemas.microsoft.com/office/powerpoint/2010/main" val="700545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thornewidgery.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thornewidgery.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www.thornewidgery.co.u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thornewidgery.co.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4" name="TextBox 3">
            <a:extLst>
              <a:ext uri="{FF2B5EF4-FFF2-40B4-BE49-F238E27FC236}">
                <a16:creationId xmlns:a16="http://schemas.microsoft.com/office/drawing/2014/main" id="{C773F92F-05E9-06A2-9851-EFB91D773E61}"/>
              </a:ext>
            </a:extLst>
          </p:cNvPr>
          <p:cNvSpPr txBox="1"/>
          <p:nvPr/>
        </p:nvSpPr>
        <p:spPr>
          <a:xfrm flipH="1">
            <a:off x="1979020" y="1319349"/>
            <a:ext cx="4421779" cy="830997"/>
          </a:xfrm>
          <a:prstGeom prst="rect">
            <a:avLst/>
          </a:prstGeom>
          <a:noFill/>
        </p:spPr>
        <p:txBody>
          <a:bodyPr wrap="square" rtlCol="0">
            <a:spAutoFit/>
          </a:bodyPr>
          <a:lstStyle/>
          <a:p>
            <a:r>
              <a:rPr lang="en-GB" sz="2400" b="1">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2023 </a:t>
            </a:r>
            <a:r>
              <a:rPr lang="en-GB" sz="2400" b="1" dirty="0">
                <a:solidFill>
                  <a:srgbClr val="002060"/>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AGM: Presentation of Treasurer’s Report</a:t>
            </a:r>
            <a:endParaRPr lang="en-GB" sz="2400" b="1" dirty="0">
              <a:solidFill>
                <a:srgbClr val="002060"/>
              </a:solidFill>
            </a:endParaRPr>
          </a:p>
        </p:txBody>
      </p:sp>
      <p:sp>
        <p:nvSpPr>
          <p:cNvPr id="7" name="TextBox 6">
            <a:extLst>
              <a:ext uri="{FF2B5EF4-FFF2-40B4-BE49-F238E27FC236}">
                <a16:creationId xmlns:a16="http://schemas.microsoft.com/office/drawing/2014/main" id="{304A2785-382E-3293-1272-119D2ECF2595}"/>
              </a:ext>
            </a:extLst>
          </p:cNvPr>
          <p:cNvSpPr txBox="1"/>
          <p:nvPr/>
        </p:nvSpPr>
        <p:spPr>
          <a:xfrm>
            <a:off x="1979020" y="2458187"/>
            <a:ext cx="3665219" cy="677108"/>
          </a:xfrm>
          <a:prstGeom prst="rect">
            <a:avLst/>
          </a:prstGeom>
          <a:noFill/>
        </p:spPr>
        <p:txBody>
          <a:bodyPr wrap="square" rtlCol="0">
            <a:spAutoFit/>
          </a:bodyPr>
          <a:lstStyle/>
          <a:p>
            <a:pPr marL="0" indent="0">
              <a:spcAft>
                <a:spcPts val="2133"/>
              </a:spcAft>
              <a:buNone/>
            </a:pPr>
            <a:r>
              <a:rPr lang="en-GB" sz="2000" b="1" dirty="0">
                <a:solidFill>
                  <a:srgbClr val="002060"/>
                </a:solidFill>
                <a:latin typeface="Open Sans"/>
                <a:ea typeface="Open Sans"/>
                <a:cs typeface="Open Sans"/>
                <a:sym typeface="Open Sans"/>
              </a:rPr>
              <a:t>Richard</a:t>
            </a:r>
            <a:r>
              <a:rPr lang="en-GB" sz="1800" b="1" dirty="0">
                <a:solidFill>
                  <a:srgbClr val="002060"/>
                </a:solidFill>
                <a:latin typeface="Open Sans"/>
                <a:ea typeface="Open Sans"/>
                <a:cs typeface="Open Sans"/>
                <a:sym typeface="Open Sans"/>
              </a:rPr>
              <a:t> Cryer</a:t>
            </a:r>
            <a:br>
              <a:rPr lang="en-GB" sz="1800" b="1" dirty="0">
                <a:solidFill>
                  <a:srgbClr val="002060"/>
                </a:solidFill>
                <a:latin typeface="Open Sans"/>
                <a:ea typeface="Open Sans"/>
                <a:cs typeface="Open Sans"/>
                <a:sym typeface="Open Sans"/>
              </a:rPr>
            </a:br>
            <a:r>
              <a:rPr lang="en-GB" sz="1800" b="1" dirty="0">
                <a:solidFill>
                  <a:srgbClr val="002060"/>
                </a:solidFill>
                <a:latin typeface="Open Sans"/>
                <a:ea typeface="Open Sans"/>
                <a:cs typeface="Open Sans"/>
                <a:sym typeface="Open Sans"/>
              </a:rPr>
              <a:t>Honorary Treasurer</a:t>
            </a:r>
            <a:endParaRPr lang="en-GB" sz="1600" b="1" dirty="0">
              <a:solidFill>
                <a:srgbClr val="002060"/>
              </a:solidFill>
              <a:latin typeface="Open Sans"/>
              <a:ea typeface="Open Sans"/>
              <a:cs typeface="Open Sans"/>
              <a:sym typeface="Open Sans"/>
            </a:endParaRPr>
          </a:p>
        </p:txBody>
      </p:sp>
    </p:spTree>
    <p:extLst>
      <p:ext uri="{BB962C8B-B14F-4D97-AF65-F5344CB8AC3E}">
        <p14:creationId xmlns:p14="http://schemas.microsoft.com/office/powerpoint/2010/main" val="1014825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8" name="AutoShape 4">
            <a:hlinkClick r:id="rId4"/>
            <a:extLst>
              <a:ext uri="{FF2B5EF4-FFF2-40B4-BE49-F238E27FC236}">
                <a16:creationId xmlns:a16="http://schemas.microsoft.com/office/drawing/2014/main" id="{240A7E88-C9D5-6FB3-75D7-55502462E22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a:extLst>
              <a:ext uri="{FF2B5EF4-FFF2-40B4-BE49-F238E27FC236}">
                <a16:creationId xmlns:a16="http://schemas.microsoft.com/office/drawing/2014/main" id="{10623B38-EA7A-71BC-84B3-175878719F6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a:extLst>
              <a:ext uri="{FF2B5EF4-FFF2-40B4-BE49-F238E27FC236}">
                <a16:creationId xmlns:a16="http://schemas.microsoft.com/office/drawing/2014/main" id="{64D52A86-6874-962A-415A-FC3B97320344}"/>
              </a:ext>
            </a:extLst>
          </p:cNvPr>
          <p:cNvSpPr txBox="1"/>
          <p:nvPr/>
        </p:nvSpPr>
        <p:spPr>
          <a:xfrm>
            <a:off x="1437186" y="232244"/>
            <a:ext cx="8286749" cy="707886"/>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rgbClr val="0070C0"/>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ORDINARY RESOLUTIONS : </a:t>
            </a:r>
            <a:br>
              <a:rPr lang="en-GB" sz="2000" b="1" dirty="0">
                <a:solidFill>
                  <a:srgbClr val="0070C0"/>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br>
            <a:r>
              <a:rPr lang="en-GB" sz="2000" b="1" dirty="0">
                <a:solidFill>
                  <a:srgbClr val="0070C0"/>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1.	ADOPTION OF ACCOUNTS AND AUDITORS REPORT</a:t>
            </a:r>
            <a:endParaRPr lang="en-GB" sz="2000" b="1" dirty="0">
              <a:solidFill>
                <a:srgbClr val="0070C0"/>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3C25C5A-F086-369D-6312-A035C5514525}"/>
              </a:ext>
            </a:extLst>
          </p:cNvPr>
          <p:cNvSpPr txBox="1"/>
          <p:nvPr/>
        </p:nvSpPr>
        <p:spPr>
          <a:xfrm>
            <a:off x="2342605" y="1046283"/>
            <a:ext cx="2533650" cy="1461939"/>
          </a:xfrm>
          <a:prstGeom prst="rect">
            <a:avLst/>
          </a:prstGeom>
          <a:noFill/>
        </p:spPr>
        <p:txBody>
          <a:bodyPr wrap="square" rtlCol="0">
            <a:spAutoFit/>
          </a:bodyPr>
          <a:lstStyle/>
          <a:p>
            <a:pPr marL="342850" indent="-342850">
              <a:spcAft>
                <a:spcPts val="2133"/>
              </a:spcAft>
              <a:buFont typeface="+mj-lt"/>
              <a:buAutoNum type="arabicPeriod"/>
            </a:pPr>
            <a:r>
              <a:rPr lang="en-GB" b="1" dirty="0">
                <a:solidFill>
                  <a:srgbClr val="0070C0"/>
                </a:solidFill>
                <a:latin typeface="Open Sans"/>
                <a:ea typeface="Open Sans"/>
                <a:cs typeface="Open Sans"/>
                <a:sym typeface="Open Sans"/>
              </a:rPr>
              <a:t>For</a:t>
            </a:r>
          </a:p>
          <a:p>
            <a:pPr marL="342850" indent="-342850">
              <a:spcAft>
                <a:spcPts val="2133"/>
              </a:spcAft>
              <a:buFont typeface="+mj-lt"/>
              <a:buAutoNum type="arabicPeriod"/>
            </a:pPr>
            <a:r>
              <a:rPr lang="en-GB" b="1" dirty="0">
                <a:solidFill>
                  <a:srgbClr val="0070C0"/>
                </a:solidFill>
                <a:latin typeface="Open Sans"/>
                <a:ea typeface="Open Sans"/>
                <a:cs typeface="Open Sans"/>
                <a:sym typeface="Open Sans"/>
              </a:rPr>
              <a:t>Against</a:t>
            </a:r>
          </a:p>
          <a:p>
            <a:pPr marL="342850" indent="-342850">
              <a:spcAft>
                <a:spcPts val="2133"/>
              </a:spcAft>
              <a:buFont typeface="+mj-lt"/>
              <a:buAutoNum type="arabicPeriod"/>
            </a:pPr>
            <a:r>
              <a:rPr lang="en-GB" b="1" dirty="0">
                <a:solidFill>
                  <a:srgbClr val="0070C0"/>
                </a:solidFill>
                <a:latin typeface="Open Sans"/>
                <a:ea typeface="Open Sans"/>
                <a:cs typeface="Open Sans"/>
                <a:sym typeface="Open Sans"/>
              </a:rPr>
              <a:t>Abstain</a:t>
            </a:r>
          </a:p>
        </p:txBody>
      </p:sp>
      <p:sp>
        <p:nvSpPr>
          <p:cNvPr id="4" name="TextBox 3">
            <a:extLst>
              <a:ext uri="{FF2B5EF4-FFF2-40B4-BE49-F238E27FC236}">
                <a16:creationId xmlns:a16="http://schemas.microsoft.com/office/drawing/2014/main" id="{95411333-CAF9-924F-B16A-6AFBA0FDD446}"/>
              </a:ext>
            </a:extLst>
          </p:cNvPr>
          <p:cNvSpPr txBox="1"/>
          <p:nvPr/>
        </p:nvSpPr>
        <p:spPr>
          <a:xfrm>
            <a:off x="1726474" y="2703773"/>
            <a:ext cx="9651275" cy="400110"/>
          </a:xfrm>
          <a:prstGeom prst="rect">
            <a:avLst/>
          </a:prstGeom>
          <a:noFill/>
        </p:spPr>
        <p:txBody>
          <a:bodyPr wrap="square" rtlCol="0">
            <a:spAutoFit/>
          </a:bodyPr>
          <a:lstStyle/>
          <a:p>
            <a:r>
              <a:rPr lang="en-GB"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2</a:t>
            </a:r>
            <a:r>
              <a:rPr lang="en-GB" sz="2000" b="1">
                <a:solidFill>
                  <a:srgbClr val="0070C0"/>
                </a:solidFill>
                <a:latin typeface="Open Sans" panose="020B0606030504020204" pitchFamily="34" charset="0"/>
                <a:ea typeface="Open Sans" panose="020B0606030504020204" pitchFamily="34" charset="0"/>
                <a:cs typeface="Open Sans" panose="020B0606030504020204" pitchFamily="34" charset="0"/>
              </a:rPr>
              <a:t>.       RE-APPOINTMENT </a:t>
            </a:r>
            <a:r>
              <a:rPr lang="en-GB"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OF AUDITORS, THORNE WIDGERY ACCOUNTANCY </a:t>
            </a:r>
          </a:p>
        </p:txBody>
      </p:sp>
      <p:sp>
        <p:nvSpPr>
          <p:cNvPr id="7" name="TextBox 6">
            <a:extLst>
              <a:ext uri="{FF2B5EF4-FFF2-40B4-BE49-F238E27FC236}">
                <a16:creationId xmlns:a16="http://schemas.microsoft.com/office/drawing/2014/main" id="{F5B57AD7-2261-4EBC-CBD6-43B4BD9C46C8}"/>
              </a:ext>
            </a:extLst>
          </p:cNvPr>
          <p:cNvSpPr txBox="1"/>
          <p:nvPr/>
        </p:nvSpPr>
        <p:spPr>
          <a:xfrm>
            <a:off x="2355124" y="3371829"/>
            <a:ext cx="2521131" cy="1461939"/>
          </a:xfrm>
          <a:prstGeom prst="rect">
            <a:avLst/>
          </a:prstGeom>
          <a:noFill/>
        </p:spPr>
        <p:txBody>
          <a:bodyPr wrap="square" rtlCol="0">
            <a:spAutoFit/>
          </a:bodyPr>
          <a:lstStyle/>
          <a:p>
            <a:pPr marL="342850" indent="-342850">
              <a:spcAft>
                <a:spcPts val="2133"/>
              </a:spcAft>
              <a:buFont typeface="+mj-lt"/>
              <a:buAutoNum type="arabicPeriod"/>
            </a:pPr>
            <a:r>
              <a:rPr lang="en-GB" b="1" dirty="0">
                <a:solidFill>
                  <a:srgbClr val="0070C0"/>
                </a:solidFill>
                <a:latin typeface="Open Sans"/>
                <a:ea typeface="Open Sans"/>
                <a:cs typeface="Open Sans"/>
                <a:sym typeface="Open Sans"/>
              </a:rPr>
              <a:t>For</a:t>
            </a:r>
          </a:p>
          <a:p>
            <a:pPr marL="342850" indent="-342850">
              <a:spcAft>
                <a:spcPts val="2133"/>
              </a:spcAft>
              <a:buFont typeface="+mj-lt"/>
              <a:buAutoNum type="arabicPeriod"/>
            </a:pPr>
            <a:r>
              <a:rPr lang="en-GB" b="1" dirty="0">
                <a:solidFill>
                  <a:srgbClr val="0070C0"/>
                </a:solidFill>
                <a:latin typeface="Open Sans"/>
                <a:ea typeface="Open Sans"/>
                <a:cs typeface="Open Sans"/>
                <a:sym typeface="Open Sans"/>
              </a:rPr>
              <a:t>Against</a:t>
            </a:r>
          </a:p>
          <a:p>
            <a:pPr marL="342850" indent="-342850">
              <a:spcAft>
                <a:spcPts val="2133"/>
              </a:spcAft>
              <a:buFont typeface="+mj-lt"/>
              <a:buAutoNum type="arabicPeriod"/>
            </a:pPr>
            <a:r>
              <a:rPr lang="en-GB" b="1" dirty="0">
                <a:solidFill>
                  <a:srgbClr val="0070C0"/>
                </a:solidFill>
                <a:latin typeface="Open Sans"/>
                <a:ea typeface="Open Sans"/>
                <a:cs typeface="Open Sans"/>
                <a:sym typeface="Open Sans"/>
              </a:rPr>
              <a:t>Abstain</a:t>
            </a:r>
          </a:p>
        </p:txBody>
      </p:sp>
    </p:spTree>
    <p:extLst>
      <p:ext uri="{BB962C8B-B14F-4D97-AF65-F5344CB8AC3E}">
        <p14:creationId xmlns:p14="http://schemas.microsoft.com/office/powerpoint/2010/main" val="79600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6" name="TextBox 5">
            <a:extLst>
              <a:ext uri="{FF2B5EF4-FFF2-40B4-BE49-F238E27FC236}">
                <a16:creationId xmlns:a16="http://schemas.microsoft.com/office/drawing/2014/main" id="{5E13E11F-C838-4166-02A9-C4ACEBABE27D}"/>
              </a:ext>
            </a:extLst>
          </p:cNvPr>
          <p:cNvSpPr txBox="1"/>
          <p:nvPr/>
        </p:nvSpPr>
        <p:spPr>
          <a:xfrm>
            <a:off x="1609725" y="298622"/>
            <a:ext cx="7077075" cy="461665"/>
          </a:xfrm>
          <a:prstGeom prst="rect">
            <a:avLst/>
          </a:prstGeom>
          <a:noFill/>
        </p:spPr>
        <p:txBody>
          <a:bodyPr wrap="square" rtlCol="0">
            <a:spAutoFit/>
          </a:bodyPr>
          <a:lstStyle/>
          <a:p>
            <a:r>
              <a:rPr lang="en-GB" b="1" dirty="0"/>
              <a:t>          </a:t>
            </a:r>
            <a:r>
              <a:rPr lang="en-GB" sz="2400" b="1" dirty="0">
                <a:solidFill>
                  <a:srgbClr val="002060"/>
                </a:solidFill>
              </a:rPr>
              <a:t>INCOME AND EXPENDITURE ACCOUNT</a:t>
            </a:r>
          </a:p>
        </p:txBody>
      </p:sp>
      <p:sp>
        <p:nvSpPr>
          <p:cNvPr id="8" name="TextBox 7">
            <a:extLst>
              <a:ext uri="{FF2B5EF4-FFF2-40B4-BE49-F238E27FC236}">
                <a16:creationId xmlns:a16="http://schemas.microsoft.com/office/drawing/2014/main" id="{19540098-C713-924D-F47B-385DE623B714}"/>
              </a:ext>
            </a:extLst>
          </p:cNvPr>
          <p:cNvSpPr txBox="1"/>
          <p:nvPr/>
        </p:nvSpPr>
        <p:spPr>
          <a:xfrm>
            <a:off x="1809850" y="2232098"/>
            <a:ext cx="4724400" cy="369332"/>
          </a:xfrm>
          <a:prstGeom prst="rect">
            <a:avLst/>
          </a:prstGeom>
          <a:noFill/>
        </p:spPr>
        <p:txBody>
          <a:bodyPr wrap="square" rtlCol="0">
            <a:spAutoFit/>
          </a:bodyPr>
          <a:lstStyle/>
          <a:p>
            <a:r>
              <a:rPr lang="en-GB" sz="1800" dirty="0">
                <a:solidFill>
                  <a:schemeClr val="bg1"/>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Income and Expenditure Account</a:t>
            </a:r>
            <a:endParaRPr lang="en-GB" dirty="0"/>
          </a:p>
        </p:txBody>
      </p:sp>
      <p:graphicFrame>
        <p:nvGraphicFramePr>
          <p:cNvPr id="3" name="Table 2">
            <a:extLst>
              <a:ext uri="{FF2B5EF4-FFF2-40B4-BE49-F238E27FC236}">
                <a16:creationId xmlns:a16="http://schemas.microsoft.com/office/drawing/2014/main" id="{DC347619-38D8-7D12-2309-BB8634F61BEA}"/>
              </a:ext>
            </a:extLst>
          </p:cNvPr>
          <p:cNvGraphicFramePr/>
          <p:nvPr>
            <p:extLst>
              <p:ext uri="{D42A27DB-BD31-4B8C-83A1-F6EECF244321}">
                <p14:modId xmlns:p14="http://schemas.microsoft.com/office/powerpoint/2010/main" val="3328878175"/>
              </p:ext>
            </p:extLst>
          </p:nvPr>
        </p:nvGraphicFramePr>
        <p:xfrm>
          <a:off x="2319337" y="990600"/>
          <a:ext cx="7553326" cy="4953917"/>
        </p:xfrm>
        <a:graphic>
          <a:graphicData uri="http://schemas.openxmlformats.org/drawingml/2006/table">
            <a:tbl>
              <a:tblPr firstRow="1" bandRow="1">
                <a:tableStyleId>{5C22544A-7EE6-4342-B048-85BDC9FD1C3A}</a:tableStyleId>
              </a:tblPr>
              <a:tblGrid>
                <a:gridCol w="4511529">
                  <a:extLst>
                    <a:ext uri="{9D8B030D-6E8A-4147-A177-3AD203B41FA5}">
                      <a16:colId xmlns:a16="http://schemas.microsoft.com/office/drawing/2014/main" val="3704267948"/>
                    </a:ext>
                  </a:extLst>
                </a:gridCol>
                <a:gridCol w="1587309">
                  <a:extLst>
                    <a:ext uri="{9D8B030D-6E8A-4147-A177-3AD203B41FA5}">
                      <a16:colId xmlns:a16="http://schemas.microsoft.com/office/drawing/2014/main" val="1053476754"/>
                    </a:ext>
                  </a:extLst>
                </a:gridCol>
                <a:gridCol w="1454488">
                  <a:extLst>
                    <a:ext uri="{9D8B030D-6E8A-4147-A177-3AD203B41FA5}">
                      <a16:colId xmlns:a16="http://schemas.microsoft.com/office/drawing/2014/main" val="1959446422"/>
                    </a:ext>
                  </a:extLst>
                </a:gridCol>
              </a:tblGrid>
              <a:tr h="480360">
                <a:tc>
                  <a:txBody>
                    <a:bodyPr/>
                    <a:lstStyle/>
                    <a:p>
                      <a:pPr algn="l"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GB" sz="2000" u="none" strike="noStrike" dirty="0">
                          <a:effectLst/>
                        </a:rPr>
                        <a:t>2022/2023</a:t>
                      </a:r>
                      <a:endParaRPr lang="en-GB" sz="20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GB" sz="2000" u="none" strike="noStrike" dirty="0">
                          <a:effectLst/>
                        </a:rPr>
                        <a:t>2021/2022</a:t>
                      </a:r>
                      <a:endParaRPr lang="en-GB" sz="2000" b="0" i="0" u="none" strike="noStrike" dirty="0">
                        <a:effectLst/>
                        <a:latin typeface="Arial" panose="020B0604020202020204" pitchFamily="34" charset="0"/>
                      </a:endParaRPr>
                    </a:p>
                  </a:txBody>
                  <a:tcPr marL="87428" marR="87428" marT="43714" marB="43714"/>
                </a:tc>
                <a:extLst>
                  <a:ext uri="{0D108BD9-81ED-4DB2-BD59-A6C34878D82A}">
                    <a16:rowId xmlns:a16="http://schemas.microsoft.com/office/drawing/2014/main" val="975318306"/>
                  </a:ext>
                </a:extLst>
              </a:tr>
              <a:tr h="480360">
                <a:tc>
                  <a:txBody>
                    <a:bodyPr/>
                    <a:lstStyle/>
                    <a:p>
                      <a:pPr algn="l"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GB" sz="2300" u="none" strike="noStrike" dirty="0">
                          <a:effectLst/>
                        </a:rPr>
                        <a:t>£000s</a:t>
                      </a:r>
                      <a:endParaRPr lang="en-GB" sz="1700" b="0" i="0" u="none" strike="noStrike" dirty="0">
                        <a:effectLst/>
                        <a:latin typeface="Arial" panose="020B0604020202020204" pitchFamily="34" charset="0"/>
                      </a:endParaRPr>
                    </a:p>
                  </a:txBody>
                  <a:tcPr marL="87428" marR="87428" marT="43714" marB="43714"/>
                </a:tc>
                <a:tc>
                  <a:txBody>
                    <a:bodyPr/>
                    <a:lstStyle/>
                    <a:p>
                      <a:pPr marL="0" marR="0" indent="0" algn="r" rtl="0" eaLnBrk="1" fontAlgn="auto" latinLnBrk="0" hangingPunct="1">
                        <a:spcBef>
                          <a:spcPts val="0"/>
                        </a:spcBef>
                        <a:spcAft>
                          <a:spcPts val="0"/>
                        </a:spcAft>
                      </a:pPr>
                      <a:r>
                        <a:rPr lang="en-GB" sz="2300" u="none" strike="noStrike" dirty="0">
                          <a:effectLst/>
                        </a:rPr>
                        <a:t>£000s</a:t>
                      </a:r>
                      <a:endParaRPr lang="en-GB" sz="1700" b="0" i="0" u="none" strike="noStrike" dirty="0">
                        <a:effectLst/>
                        <a:latin typeface="Arial" panose="020B0604020202020204" pitchFamily="34" charset="0"/>
                      </a:endParaRPr>
                    </a:p>
                  </a:txBody>
                  <a:tcPr marL="87428" marR="87428" marT="43714" marB="43714"/>
                </a:tc>
                <a:extLst>
                  <a:ext uri="{0D108BD9-81ED-4DB2-BD59-A6C34878D82A}">
                    <a16:rowId xmlns:a16="http://schemas.microsoft.com/office/drawing/2014/main" val="2466613430"/>
                  </a:ext>
                </a:extLst>
              </a:tr>
              <a:tr h="480360">
                <a:tc>
                  <a:txBody>
                    <a:bodyPr/>
                    <a:lstStyle/>
                    <a:p>
                      <a:pPr algn="l" fontAlgn="t">
                        <a:spcBef>
                          <a:spcPts val="0"/>
                        </a:spcBef>
                        <a:spcAft>
                          <a:spcPts val="0"/>
                        </a:spcAft>
                      </a:pPr>
                      <a:r>
                        <a:rPr lang="en-GB" sz="2300" u="none" strike="noStrike" dirty="0">
                          <a:effectLst/>
                        </a:rPr>
                        <a:t>Income</a:t>
                      </a: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GB" sz="2300" b="0" i="0" u="none" strike="noStrike" dirty="0">
                          <a:effectLst/>
                          <a:latin typeface="+mn-lt"/>
                        </a:rPr>
                        <a:t>1,866  </a:t>
                      </a:r>
                      <a:endParaRPr lang="en-GB" sz="1700" b="0" i="0" u="none" strike="noStrike" dirty="0">
                        <a:effectLst/>
                        <a:latin typeface="+mn-lt"/>
                      </a:endParaRPr>
                    </a:p>
                  </a:txBody>
                  <a:tcPr marL="87428" marR="87428" marT="43714" marB="43714"/>
                </a:tc>
                <a:tc>
                  <a:txBody>
                    <a:bodyPr/>
                    <a:lstStyle/>
                    <a:p>
                      <a:pPr algn="r" fontAlgn="t">
                        <a:spcBef>
                          <a:spcPts val="0"/>
                        </a:spcBef>
                        <a:spcAft>
                          <a:spcPts val="0"/>
                        </a:spcAft>
                      </a:pPr>
                      <a:r>
                        <a:rPr lang="en-GB" sz="2300" b="0" i="0" u="none" strike="noStrike" dirty="0">
                          <a:effectLst/>
                          <a:latin typeface="+mn-lt"/>
                        </a:rPr>
                        <a:t>1,587</a:t>
                      </a:r>
                      <a:endParaRPr lang="en-GB" sz="1700" b="0" i="0" u="none" strike="noStrike" dirty="0">
                        <a:effectLst/>
                        <a:latin typeface="+mn-lt"/>
                      </a:endParaRPr>
                    </a:p>
                  </a:txBody>
                  <a:tcPr marL="87428" marR="87428" marT="43714" marB="43714"/>
                </a:tc>
                <a:extLst>
                  <a:ext uri="{0D108BD9-81ED-4DB2-BD59-A6C34878D82A}">
                    <a16:rowId xmlns:a16="http://schemas.microsoft.com/office/drawing/2014/main" val="1825438979"/>
                  </a:ext>
                </a:extLst>
              </a:tr>
              <a:tr h="480360">
                <a:tc>
                  <a:txBody>
                    <a:bodyPr/>
                    <a:lstStyle/>
                    <a:p>
                      <a:pPr algn="l" fontAlgn="t">
                        <a:spcBef>
                          <a:spcPts val="0"/>
                        </a:spcBef>
                        <a:spcAft>
                          <a:spcPts val="0"/>
                        </a:spcAft>
                      </a:pPr>
                      <a:r>
                        <a:rPr lang="en-GB" sz="2300" u="none" strike="noStrike" dirty="0">
                          <a:effectLst/>
                        </a:rPr>
                        <a:t>Expenditure</a:t>
                      </a: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GB" sz="2300" u="none" strike="noStrike" dirty="0">
                          <a:effectLst/>
                          <a:latin typeface="+mn-lt"/>
                        </a:rPr>
                        <a:t>  (1,826)</a:t>
                      </a:r>
                      <a:endParaRPr lang="en-GB" sz="1700" b="0" i="0" u="none" strike="noStrike" dirty="0">
                        <a:effectLst/>
                        <a:latin typeface="+mn-lt"/>
                      </a:endParaRPr>
                    </a:p>
                  </a:txBody>
                  <a:tcPr marL="87428" marR="87428" marT="43714" marB="43714"/>
                </a:tc>
                <a:tc>
                  <a:txBody>
                    <a:bodyPr/>
                    <a:lstStyle/>
                    <a:p>
                      <a:pPr algn="r" fontAlgn="t">
                        <a:spcBef>
                          <a:spcPts val="0"/>
                        </a:spcBef>
                        <a:spcAft>
                          <a:spcPts val="0"/>
                        </a:spcAft>
                      </a:pPr>
                      <a:r>
                        <a:rPr lang="en-GB" sz="2300" u="none" strike="noStrike" dirty="0">
                          <a:effectLst/>
                          <a:latin typeface="+mn-lt"/>
                        </a:rPr>
                        <a:t>(1,413)</a:t>
                      </a:r>
                      <a:endParaRPr lang="en-GB" sz="1700" b="0" i="0" u="none" strike="noStrike" dirty="0">
                        <a:effectLst/>
                        <a:latin typeface="+mn-lt"/>
                      </a:endParaRPr>
                    </a:p>
                  </a:txBody>
                  <a:tcPr marL="87428" marR="87428" marT="43714" marB="43714"/>
                </a:tc>
                <a:extLst>
                  <a:ext uri="{0D108BD9-81ED-4DB2-BD59-A6C34878D82A}">
                    <a16:rowId xmlns:a16="http://schemas.microsoft.com/office/drawing/2014/main" val="3143245391"/>
                  </a:ext>
                </a:extLst>
              </a:tr>
              <a:tr h="380064">
                <a:tc>
                  <a:txBody>
                    <a:bodyPr/>
                    <a:lstStyle/>
                    <a:p>
                      <a:pPr algn="l" fontAlgn="t">
                        <a:spcBef>
                          <a:spcPts val="0"/>
                        </a:spcBef>
                        <a:spcAft>
                          <a:spcPts val="0"/>
                        </a:spcAft>
                      </a:pPr>
                      <a:endParaRPr lang="en-GB" sz="1700" b="0" i="0" u="none" strike="noStrike">
                        <a:effectLst/>
                        <a:latin typeface="Arial" panose="020B0604020202020204" pitchFamily="34" charset="0"/>
                      </a:endParaRPr>
                    </a:p>
                  </a:txBody>
                  <a:tcPr marL="87428" marR="87428" marT="43714" marB="43714"/>
                </a:tc>
                <a:tc>
                  <a:txBody>
                    <a:bodyPr/>
                    <a:lstStyle/>
                    <a:p>
                      <a:pPr algn="r" fontAlgn="t">
                        <a:spcBef>
                          <a:spcPts val="0"/>
                        </a:spcBef>
                        <a:spcAft>
                          <a:spcPts val="0"/>
                        </a:spcAft>
                      </a:pPr>
                      <a:endParaRPr lang="en-GB" sz="1700" b="0" i="0" u="none" strike="noStrike" dirty="0">
                        <a:effectLst/>
                        <a:latin typeface="+mn-lt"/>
                      </a:endParaRPr>
                    </a:p>
                  </a:txBody>
                  <a:tcPr marL="87428" marR="87428" marT="43714" marB="43714"/>
                </a:tc>
                <a:tc>
                  <a:txBody>
                    <a:bodyPr/>
                    <a:lstStyle/>
                    <a:p>
                      <a:pPr algn="r" fontAlgn="t">
                        <a:spcBef>
                          <a:spcPts val="0"/>
                        </a:spcBef>
                        <a:spcAft>
                          <a:spcPts val="0"/>
                        </a:spcAft>
                      </a:pPr>
                      <a:endParaRPr lang="en-GB" sz="1700" b="0" i="0" u="none" strike="noStrike">
                        <a:effectLst/>
                        <a:latin typeface="+mn-lt"/>
                      </a:endParaRPr>
                    </a:p>
                  </a:txBody>
                  <a:tcPr marL="87428" marR="87428" marT="43714" marB="43714"/>
                </a:tc>
                <a:extLst>
                  <a:ext uri="{0D108BD9-81ED-4DB2-BD59-A6C34878D82A}">
                    <a16:rowId xmlns:a16="http://schemas.microsoft.com/office/drawing/2014/main" val="716250161"/>
                  </a:ext>
                </a:extLst>
              </a:tr>
              <a:tr h="864825">
                <a:tc>
                  <a:txBody>
                    <a:bodyPr/>
                    <a:lstStyle/>
                    <a:p>
                      <a:pPr algn="l" fontAlgn="t">
                        <a:spcBef>
                          <a:spcPts val="0"/>
                        </a:spcBef>
                        <a:spcAft>
                          <a:spcPts val="0"/>
                        </a:spcAft>
                      </a:pPr>
                      <a:r>
                        <a:rPr lang="en-GB" sz="2300" u="none" strike="noStrike" dirty="0">
                          <a:effectLst/>
                        </a:rPr>
                        <a:t>Net incoming</a:t>
                      </a:r>
                      <a:r>
                        <a:rPr lang="en-GB" sz="2300" u="none" strike="noStrike" baseline="0" dirty="0">
                          <a:effectLst/>
                        </a:rPr>
                        <a:t> resources</a:t>
                      </a: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GB" sz="2300" b="0" i="0" u="none" strike="noStrike" dirty="0">
                          <a:effectLst/>
                          <a:latin typeface="+mn-lt"/>
                        </a:rPr>
                        <a:t>40</a:t>
                      </a:r>
                      <a:endParaRPr lang="en-GB" sz="1700" b="0" i="0" u="none" strike="noStrike" dirty="0">
                        <a:effectLst/>
                        <a:latin typeface="+mn-lt"/>
                      </a:endParaRPr>
                    </a:p>
                  </a:txBody>
                  <a:tcPr marL="87428" marR="87428" marT="43714" marB="43714"/>
                </a:tc>
                <a:tc>
                  <a:txBody>
                    <a:bodyPr/>
                    <a:lstStyle/>
                    <a:p>
                      <a:pPr algn="r" fontAlgn="t">
                        <a:spcBef>
                          <a:spcPts val="0"/>
                        </a:spcBef>
                        <a:spcAft>
                          <a:spcPts val="0"/>
                        </a:spcAft>
                      </a:pPr>
                      <a:r>
                        <a:rPr lang="en-US" sz="2300" b="0" i="0" u="none" strike="noStrike" dirty="0">
                          <a:effectLst/>
                          <a:latin typeface="+mn-lt"/>
                        </a:rPr>
                        <a:t>1</a:t>
                      </a:r>
                      <a:r>
                        <a:rPr lang="en-GB" sz="2300" b="0" i="0" u="none" strike="noStrike" dirty="0">
                          <a:effectLst/>
                          <a:latin typeface="+mn-lt"/>
                        </a:rPr>
                        <a:t>74</a:t>
                      </a:r>
                      <a:endParaRPr lang="en-GB" sz="1700" b="0" i="0" u="none" strike="noStrike" dirty="0">
                        <a:effectLst/>
                        <a:latin typeface="+mn-lt"/>
                      </a:endParaRPr>
                    </a:p>
                  </a:txBody>
                  <a:tcPr marL="87428" marR="87428" marT="43714" marB="43714"/>
                </a:tc>
                <a:extLst>
                  <a:ext uri="{0D108BD9-81ED-4DB2-BD59-A6C34878D82A}">
                    <a16:rowId xmlns:a16="http://schemas.microsoft.com/office/drawing/2014/main" val="3088110543"/>
                  </a:ext>
                </a:extLst>
              </a:tr>
              <a:tr h="480360">
                <a:tc>
                  <a:txBody>
                    <a:bodyPr/>
                    <a:lstStyle/>
                    <a:p>
                      <a:pPr algn="l" fontAlgn="t">
                        <a:spcBef>
                          <a:spcPts val="0"/>
                        </a:spcBef>
                        <a:spcAft>
                          <a:spcPts val="0"/>
                        </a:spcAft>
                      </a:pPr>
                      <a:r>
                        <a:rPr lang="en-GB" sz="2300" u="none" strike="noStrike" dirty="0">
                          <a:effectLst/>
                        </a:rPr>
                        <a:t>Net (loss) / gain on investments</a:t>
                      </a: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US" sz="2300" b="0" i="0" u="none" strike="noStrike" dirty="0">
                          <a:effectLst/>
                          <a:latin typeface="+mn-lt"/>
                        </a:rPr>
                        <a:t>(</a:t>
                      </a:r>
                      <a:r>
                        <a:rPr lang="en-GB" sz="2300" b="0" i="0" u="none" strike="noStrike" dirty="0">
                          <a:effectLst/>
                          <a:latin typeface="+mn-lt"/>
                        </a:rPr>
                        <a:t>17)</a:t>
                      </a:r>
                      <a:endParaRPr lang="en-GB" sz="1700" b="0" i="0" u="none" strike="noStrike" dirty="0">
                        <a:effectLst/>
                        <a:latin typeface="+mn-lt"/>
                      </a:endParaRPr>
                    </a:p>
                  </a:txBody>
                  <a:tcPr marL="87428" marR="87428" marT="43714" marB="43714"/>
                </a:tc>
                <a:tc>
                  <a:txBody>
                    <a:bodyPr/>
                    <a:lstStyle/>
                    <a:p>
                      <a:pPr algn="r" fontAlgn="t">
                        <a:spcBef>
                          <a:spcPts val="0"/>
                        </a:spcBef>
                        <a:spcAft>
                          <a:spcPts val="0"/>
                        </a:spcAft>
                      </a:pPr>
                      <a:r>
                        <a:rPr lang="en-US" sz="2300" b="0" i="0" u="none" strike="noStrike" dirty="0">
                          <a:effectLst/>
                          <a:latin typeface="+mn-lt"/>
                        </a:rPr>
                        <a:t>9</a:t>
                      </a:r>
                      <a:endParaRPr lang="en-GB" sz="1700" b="0" i="0" u="none" strike="noStrike" dirty="0">
                        <a:effectLst/>
                        <a:latin typeface="+mn-lt"/>
                      </a:endParaRPr>
                    </a:p>
                  </a:txBody>
                  <a:tcPr marL="87428" marR="87428" marT="43714" marB="43714"/>
                </a:tc>
                <a:extLst>
                  <a:ext uri="{0D108BD9-81ED-4DB2-BD59-A6C34878D82A}">
                    <a16:rowId xmlns:a16="http://schemas.microsoft.com/office/drawing/2014/main" val="1844768957"/>
                  </a:ext>
                </a:extLst>
              </a:tr>
              <a:tr h="480360">
                <a:tc>
                  <a:txBody>
                    <a:bodyPr/>
                    <a:lstStyle/>
                    <a:p>
                      <a:pPr algn="l" fontAlgn="t">
                        <a:spcBef>
                          <a:spcPts val="0"/>
                        </a:spcBef>
                        <a:spcAft>
                          <a:spcPts val="0"/>
                        </a:spcAft>
                      </a:pPr>
                      <a:r>
                        <a:rPr lang="en-GB" sz="2300" u="none" strike="noStrike" dirty="0">
                          <a:effectLst/>
                        </a:rPr>
                        <a:t>Net movement in funds</a:t>
                      </a: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r>
                        <a:rPr lang="en-US" sz="2300" b="0" i="0" u="none" strike="noStrike" dirty="0">
                          <a:effectLst/>
                          <a:latin typeface="+mn-lt"/>
                        </a:rPr>
                        <a:t>2</a:t>
                      </a:r>
                      <a:r>
                        <a:rPr lang="en-GB" sz="2300" b="0" i="0" u="none" strike="noStrike" dirty="0">
                          <a:effectLst/>
                          <a:latin typeface="+mn-lt"/>
                        </a:rPr>
                        <a:t>3</a:t>
                      </a:r>
                      <a:endParaRPr lang="en-GB" sz="1700" b="0" i="0" u="none" strike="noStrike" dirty="0">
                        <a:effectLst/>
                        <a:latin typeface="+mn-lt"/>
                      </a:endParaRPr>
                    </a:p>
                  </a:txBody>
                  <a:tcPr marL="87428" marR="87428" marT="43714" marB="43714"/>
                </a:tc>
                <a:tc>
                  <a:txBody>
                    <a:bodyPr/>
                    <a:lstStyle/>
                    <a:p>
                      <a:pPr algn="r" fontAlgn="t">
                        <a:spcBef>
                          <a:spcPts val="0"/>
                        </a:spcBef>
                        <a:spcAft>
                          <a:spcPts val="0"/>
                        </a:spcAft>
                      </a:pPr>
                      <a:r>
                        <a:rPr lang="en-US" sz="2300" b="0" i="0" u="none" strike="noStrike" dirty="0">
                          <a:effectLst/>
                          <a:latin typeface="+mn-lt"/>
                        </a:rPr>
                        <a:t>1</a:t>
                      </a:r>
                      <a:r>
                        <a:rPr lang="en-GB" sz="2300" b="0" i="0" u="none" strike="noStrike" dirty="0">
                          <a:effectLst/>
                          <a:latin typeface="+mn-lt"/>
                        </a:rPr>
                        <a:t>83</a:t>
                      </a:r>
                      <a:endParaRPr lang="en-GB" sz="1700" b="0" i="0" u="none" strike="noStrike" dirty="0">
                        <a:effectLst/>
                        <a:latin typeface="+mn-lt"/>
                      </a:endParaRPr>
                    </a:p>
                  </a:txBody>
                  <a:tcPr marL="87428" marR="87428" marT="43714" marB="43714"/>
                </a:tc>
                <a:extLst>
                  <a:ext uri="{0D108BD9-81ED-4DB2-BD59-A6C34878D82A}">
                    <a16:rowId xmlns:a16="http://schemas.microsoft.com/office/drawing/2014/main" val="3130572976"/>
                  </a:ext>
                </a:extLst>
              </a:tr>
              <a:tr h="0">
                <a:tc>
                  <a:txBody>
                    <a:bodyPr/>
                    <a:lstStyle/>
                    <a:p>
                      <a:pPr algn="l"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extLst>
                  <a:ext uri="{0D108BD9-81ED-4DB2-BD59-A6C34878D82A}">
                    <a16:rowId xmlns:a16="http://schemas.microsoft.com/office/drawing/2014/main" val="2723103543"/>
                  </a:ext>
                </a:extLst>
              </a:tr>
              <a:tr h="480360">
                <a:tc>
                  <a:txBody>
                    <a:bodyPr/>
                    <a:lstStyle/>
                    <a:p>
                      <a:pPr algn="l"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tc>
                  <a:txBody>
                    <a:bodyPr/>
                    <a:lstStyle/>
                    <a:p>
                      <a:pPr algn="r" fontAlgn="t">
                        <a:spcBef>
                          <a:spcPts val="0"/>
                        </a:spcBef>
                        <a:spcAft>
                          <a:spcPts val="0"/>
                        </a:spcAft>
                      </a:pPr>
                      <a:endParaRPr lang="en-GB" sz="1700" b="0" i="0" u="none" strike="noStrike" dirty="0">
                        <a:effectLst/>
                        <a:latin typeface="Arial" panose="020B0604020202020204" pitchFamily="34" charset="0"/>
                      </a:endParaRPr>
                    </a:p>
                  </a:txBody>
                  <a:tcPr marL="87428" marR="87428" marT="43714" marB="43714"/>
                </a:tc>
                <a:extLst>
                  <a:ext uri="{0D108BD9-81ED-4DB2-BD59-A6C34878D82A}">
                    <a16:rowId xmlns:a16="http://schemas.microsoft.com/office/drawing/2014/main" val="3946759214"/>
                  </a:ext>
                </a:extLst>
              </a:tr>
            </a:tbl>
          </a:graphicData>
        </a:graphic>
      </p:graphicFrame>
    </p:spTree>
    <p:extLst>
      <p:ext uri="{BB962C8B-B14F-4D97-AF65-F5344CB8AC3E}">
        <p14:creationId xmlns:p14="http://schemas.microsoft.com/office/powerpoint/2010/main" val="65736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2" name="TextBox 1">
            <a:extLst>
              <a:ext uri="{FF2B5EF4-FFF2-40B4-BE49-F238E27FC236}">
                <a16:creationId xmlns:a16="http://schemas.microsoft.com/office/drawing/2014/main" id="{37AC9D27-10A2-2B47-EC4C-51F47F0FEBEF}"/>
              </a:ext>
            </a:extLst>
          </p:cNvPr>
          <p:cNvSpPr txBox="1"/>
          <p:nvPr/>
        </p:nvSpPr>
        <p:spPr>
          <a:xfrm>
            <a:off x="2911474" y="525380"/>
            <a:ext cx="6149975" cy="400110"/>
          </a:xfrm>
          <a:prstGeom prst="rect">
            <a:avLst/>
          </a:prstGeom>
          <a:noFill/>
        </p:spPr>
        <p:txBody>
          <a:bodyPr wrap="square" rtlCol="0">
            <a:spAutoFit/>
          </a:bodyPr>
          <a:lstStyle/>
          <a:p>
            <a:pPr algn="ctr"/>
            <a:r>
              <a:rPr lang="en-GB" sz="2000" b="1" dirty="0">
                <a:solidFill>
                  <a:srgbClr val="002060"/>
                </a:solidFill>
              </a:rPr>
              <a:t>INCOME</a:t>
            </a:r>
          </a:p>
        </p:txBody>
      </p:sp>
      <p:sp>
        <p:nvSpPr>
          <p:cNvPr id="3" name="TextBox 2">
            <a:extLst>
              <a:ext uri="{FF2B5EF4-FFF2-40B4-BE49-F238E27FC236}">
                <a16:creationId xmlns:a16="http://schemas.microsoft.com/office/drawing/2014/main" id="{74413EF0-31C3-0159-DB1F-1D286A448BAC}"/>
              </a:ext>
            </a:extLst>
          </p:cNvPr>
          <p:cNvSpPr txBox="1"/>
          <p:nvPr/>
        </p:nvSpPr>
        <p:spPr>
          <a:xfrm>
            <a:off x="3238500" y="2105025"/>
            <a:ext cx="5286375" cy="369332"/>
          </a:xfrm>
          <a:prstGeom prst="rect">
            <a:avLst/>
          </a:prstGeom>
          <a:noFill/>
        </p:spPr>
        <p:txBody>
          <a:bodyPr wrap="square" rtlCol="0">
            <a:spAutoFit/>
          </a:bodyPr>
          <a:lstStyle/>
          <a:p>
            <a:endParaRPr lang="en-GB" dirty="0"/>
          </a:p>
        </p:txBody>
      </p:sp>
      <p:graphicFrame>
        <p:nvGraphicFramePr>
          <p:cNvPr id="7" name="Table 6">
            <a:extLst>
              <a:ext uri="{FF2B5EF4-FFF2-40B4-BE49-F238E27FC236}">
                <a16:creationId xmlns:a16="http://schemas.microsoft.com/office/drawing/2014/main" id="{A4BD0C8E-0506-EB66-FB81-44C4198E1FE5}"/>
              </a:ext>
            </a:extLst>
          </p:cNvPr>
          <p:cNvGraphicFramePr>
            <a:graphicFrameLocks noGrp="1"/>
          </p:cNvGraphicFramePr>
          <p:nvPr>
            <p:extLst>
              <p:ext uri="{D42A27DB-BD31-4B8C-83A1-F6EECF244321}">
                <p14:modId xmlns:p14="http://schemas.microsoft.com/office/powerpoint/2010/main" val="1009991744"/>
              </p:ext>
            </p:extLst>
          </p:nvPr>
        </p:nvGraphicFramePr>
        <p:xfrm>
          <a:off x="2911474" y="1261311"/>
          <a:ext cx="6149975" cy="4705194"/>
        </p:xfrm>
        <a:graphic>
          <a:graphicData uri="http://schemas.openxmlformats.org/drawingml/2006/table">
            <a:tbl>
              <a:tblPr firstRow="1" bandRow="1"/>
              <a:tblGrid>
                <a:gridCol w="3195485">
                  <a:extLst>
                    <a:ext uri="{9D8B030D-6E8A-4147-A177-3AD203B41FA5}">
                      <a16:colId xmlns:a16="http://schemas.microsoft.com/office/drawing/2014/main" val="2873653527"/>
                    </a:ext>
                  </a:extLst>
                </a:gridCol>
                <a:gridCol w="1523666">
                  <a:extLst>
                    <a:ext uri="{9D8B030D-6E8A-4147-A177-3AD203B41FA5}">
                      <a16:colId xmlns:a16="http://schemas.microsoft.com/office/drawing/2014/main" val="665821445"/>
                    </a:ext>
                  </a:extLst>
                </a:gridCol>
                <a:gridCol w="1430824">
                  <a:extLst>
                    <a:ext uri="{9D8B030D-6E8A-4147-A177-3AD203B41FA5}">
                      <a16:colId xmlns:a16="http://schemas.microsoft.com/office/drawing/2014/main" val="698382091"/>
                    </a:ext>
                  </a:extLst>
                </a:gridCol>
              </a:tblGrid>
              <a:tr h="684816">
                <a:tc>
                  <a:txBody>
                    <a:bodyPr/>
                    <a:lstStyle/>
                    <a:p>
                      <a:pPr>
                        <a:spcAft>
                          <a:spcPts val="600"/>
                        </a:spcAft>
                      </a:pPr>
                      <a:r>
                        <a:rPr lang="en-GB" sz="2000" b="1" dirty="0">
                          <a:solidFill>
                            <a:srgbClr val="E7E6E6"/>
                          </a:solidFill>
                          <a:effectLst/>
                          <a:latin typeface="Calibri" panose="020F0502020204030204" pitchFamily="34" charset="0"/>
                          <a:ea typeface="Calibri" panose="020F0502020204030204" pitchFamily="34" charset="0"/>
                          <a:cs typeface="Times New Roman" panose="02020603050405020304" pitchFamily="18" charset="0"/>
                        </a:rPr>
                        <a:t>Revenue Source (£000s)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r">
                        <a:spcAft>
                          <a:spcPts val="600"/>
                        </a:spcAft>
                      </a:pPr>
                      <a:r>
                        <a:rPr lang="en-GB"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2022/23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r">
                        <a:spcAft>
                          <a:spcPts val="600"/>
                        </a:spcAft>
                      </a:pPr>
                      <a:r>
                        <a:rPr lang="en-GB"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2021/22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344113852"/>
                  </a:ext>
                </a:extLst>
              </a:tr>
              <a:tr h="640557">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Donations and legacies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extLst>
                  <a:ext uri="{0D108BD9-81ED-4DB2-BD59-A6C34878D82A}">
                    <a16:rowId xmlns:a16="http://schemas.microsoft.com/office/drawing/2014/main" val="3164048112"/>
                  </a:ext>
                </a:extLst>
              </a:tr>
              <a:tr h="640557">
                <a:tc>
                  <a:txBody>
                    <a:bodyPr/>
                    <a:lstStyle/>
                    <a:p>
                      <a:pP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Charitable activities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,011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770852086"/>
                  </a:ext>
                </a:extLst>
              </a:tr>
              <a:tr h="684816">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Trading income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84</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718784099"/>
                  </a:ext>
                </a:extLst>
              </a:tr>
              <a:tr h="684816">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Investment income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767478459"/>
                  </a:ext>
                </a:extLst>
              </a:tr>
              <a:tr h="684816">
                <a:tc>
                  <a:txBody>
                    <a:bodyPr/>
                    <a:lstStyle/>
                    <a:p>
                      <a:pP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Joint venture/other income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165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7302502"/>
                  </a:ext>
                </a:extLst>
              </a:tr>
              <a:tr h="684816">
                <a:tc>
                  <a:txBody>
                    <a:bodyPr/>
                    <a:lstStyle/>
                    <a:p>
                      <a:pPr>
                        <a:spcAft>
                          <a:spcPts val="600"/>
                        </a:spcAft>
                      </a:pPr>
                      <a:r>
                        <a:rPr lang="en-GB"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Revenue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1,866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1,587</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061530418"/>
                  </a:ext>
                </a:extLst>
              </a:tr>
            </a:tbl>
          </a:graphicData>
        </a:graphic>
      </p:graphicFrame>
      <p:sp>
        <p:nvSpPr>
          <p:cNvPr id="8" name="Rectangle 1">
            <a:extLst>
              <a:ext uri="{FF2B5EF4-FFF2-40B4-BE49-F238E27FC236}">
                <a16:creationId xmlns:a16="http://schemas.microsoft.com/office/drawing/2014/main" id="{FE284BC6-AE59-43FE-E41E-C90AD278DEF9}"/>
              </a:ext>
            </a:extLst>
          </p:cNvPr>
          <p:cNvSpPr>
            <a:spLocks noChangeArrowheads="1"/>
          </p:cNvSpPr>
          <p:nvPr/>
        </p:nvSpPr>
        <p:spPr bwMode="auto">
          <a:xfrm>
            <a:off x="3130550" y="2144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686089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2" name="TextBox 1">
            <a:extLst>
              <a:ext uri="{FF2B5EF4-FFF2-40B4-BE49-F238E27FC236}">
                <a16:creationId xmlns:a16="http://schemas.microsoft.com/office/drawing/2014/main" id="{37AC9D27-10A2-2B47-EC4C-51F47F0FEBEF}"/>
              </a:ext>
            </a:extLst>
          </p:cNvPr>
          <p:cNvSpPr txBox="1"/>
          <p:nvPr/>
        </p:nvSpPr>
        <p:spPr>
          <a:xfrm>
            <a:off x="2911474" y="525380"/>
            <a:ext cx="6149975" cy="400110"/>
          </a:xfrm>
          <a:prstGeom prst="rect">
            <a:avLst/>
          </a:prstGeom>
          <a:noFill/>
        </p:spPr>
        <p:txBody>
          <a:bodyPr wrap="square" rtlCol="0">
            <a:spAutoFit/>
          </a:bodyPr>
          <a:lstStyle/>
          <a:p>
            <a:pPr algn="ctr"/>
            <a:r>
              <a:rPr lang="en-GB" sz="2000" b="1" dirty="0">
                <a:solidFill>
                  <a:srgbClr val="002060"/>
                </a:solidFill>
              </a:rPr>
              <a:t>Main grants received</a:t>
            </a:r>
          </a:p>
        </p:txBody>
      </p:sp>
      <p:sp>
        <p:nvSpPr>
          <p:cNvPr id="3" name="TextBox 2">
            <a:extLst>
              <a:ext uri="{FF2B5EF4-FFF2-40B4-BE49-F238E27FC236}">
                <a16:creationId xmlns:a16="http://schemas.microsoft.com/office/drawing/2014/main" id="{74413EF0-31C3-0159-DB1F-1D286A448BAC}"/>
              </a:ext>
            </a:extLst>
          </p:cNvPr>
          <p:cNvSpPr txBox="1"/>
          <p:nvPr/>
        </p:nvSpPr>
        <p:spPr>
          <a:xfrm>
            <a:off x="3238500" y="2105025"/>
            <a:ext cx="5286375" cy="369332"/>
          </a:xfrm>
          <a:prstGeom prst="rect">
            <a:avLst/>
          </a:prstGeom>
          <a:noFill/>
        </p:spPr>
        <p:txBody>
          <a:bodyPr wrap="square" rtlCol="0">
            <a:spAutoFit/>
          </a:bodyPr>
          <a:lstStyle/>
          <a:p>
            <a:endParaRPr lang="en-GB" dirty="0"/>
          </a:p>
        </p:txBody>
      </p:sp>
      <p:sp>
        <p:nvSpPr>
          <p:cNvPr id="8" name="Rectangle 1">
            <a:extLst>
              <a:ext uri="{FF2B5EF4-FFF2-40B4-BE49-F238E27FC236}">
                <a16:creationId xmlns:a16="http://schemas.microsoft.com/office/drawing/2014/main" id="{FE284BC6-AE59-43FE-E41E-C90AD278DEF9}"/>
              </a:ext>
            </a:extLst>
          </p:cNvPr>
          <p:cNvSpPr>
            <a:spLocks noChangeArrowheads="1"/>
          </p:cNvSpPr>
          <p:nvPr/>
        </p:nvSpPr>
        <p:spPr bwMode="auto">
          <a:xfrm>
            <a:off x="3156188" y="216998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Table 5">
            <a:extLst>
              <a:ext uri="{FF2B5EF4-FFF2-40B4-BE49-F238E27FC236}">
                <a16:creationId xmlns:a16="http://schemas.microsoft.com/office/drawing/2014/main" id="{6520B142-A23D-4270-A900-3F6B9241B119}"/>
              </a:ext>
            </a:extLst>
          </p:cNvPr>
          <p:cNvGraphicFramePr>
            <a:graphicFrameLocks noGrp="1"/>
          </p:cNvGraphicFramePr>
          <p:nvPr>
            <p:extLst>
              <p:ext uri="{D42A27DB-BD31-4B8C-83A1-F6EECF244321}">
                <p14:modId xmlns:p14="http://schemas.microsoft.com/office/powerpoint/2010/main" val="701199127"/>
              </p:ext>
            </p:extLst>
          </p:nvPr>
        </p:nvGraphicFramePr>
        <p:xfrm>
          <a:off x="2539999" y="1085664"/>
          <a:ext cx="7112001" cy="4019550"/>
        </p:xfrm>
        <a:graphic>
          <a:graphicData uri="http://schemas.openxmlformats.org/drawingml/2006/table">
            <a:tbl>
              <a:tblPr/>
              <a:tblGrid>
                <a:gridCol w="2879044">
                  <a:extLst>
                    <a:ext uri="{9D8B030D-6E8A-4147-A177-3AD203B41FA5}">
                      <a16:colId xmlns:a16="http://schemas.microsoft.com/office/drawing/2014/main" val="3615260472"/>
                    </a:ext>
                  </a:extLst>
                </a:gridCol>
                <a:gridCol w="2730019">
                  <a:extLst>
                    <a:ext uri="{9D8B030D-6E8A-4147-A177-3AD203B41FA5}">
                      <a16:colId xmlns:a16="http://schemas.microsoft.com/office/drawing/2014/main" val="930062932"/>
                    </a:ext>
                  </a:extLst>
                </a:gridCol>
                <a:gridCol w="751469">
                  <a:extLst>
                    <a:ext uri="{9D8B030D-6E8A-4147-A177-3AD203B41FA5}">
                      <a16:colId xmlns:a16="http://schemas.microsoft.com/office/drawing/2014/main" val="3900793985"/>
                    </a:ext>
                  </a:extLst>
                </a:gridCol>
                <a:gridCol w="751469">
                  <a:extLst>
                    <a:ext uri="{9D8B030D-6E8A-4147-A177-3AD203B41FA5}">
                      <a16:colId xmlns:a16="http://schemas.microsoft.com/office/drawing/2014/main" val="3688415892"/>
                    </a:ext>
                  </a:extLst>
                </a:gridCol>
              </a:tblGrid>
              <a:tr h="190500">
                <a:tc>
                  <a:txBody>
                    <a:bodyPr/>
                    <a:lstStyle/>
                    <a:p>
                      <a:pPr algn="l" fontAlgn="b"/>
                      <a:r>
                        <a:rPr lang="en-GB" sz="1100" b="1" i="0" u="none" strike="noStrike">
                          <a:solidFill>
                            <a:srgbClr val="000000"/>
                          </a:solidFill>
                          <a:effectLst/>
                          <a:latin typeface="Arial" panose="020B0604020202020204" pitchFamily="34" charset="0"/>
                        </a:rPr>
                        <a:t>Name of grant</a:t>
                      </a:r>
                    </a:p>
                  </a:txBody>
                  <a:tcPr marL="9525" marR="9525" marT="9525" marB="0" anchor="b">
                    <a:lnL>
                      <a:noFill/>
                    </a:lnL>
                    <a:lnR>
                      <a:noFill/>
                    </a:lnR>
                    <a:lnT>
                      <a:noFill/>
                    </a:lnT>
                    <a:lnB>
                      <a:noFill/>
                    </a:lnB>
                  </a:tcPr>
                </a:tc>
                <a:tc>
                  <a:txBody>
                    <a:bodyPr/>
                    <a:lstStyle/>
                    <a:p>
                      <a:pPr algn="l" fontAlgn="b"/>
                      <a:r>
                        <a:rPr lang="en-GB" sz="1100" b="1" i="0" u="none" strike="noStrike">
                          <a:solidFill>
                            <a:srgbClr val="000000"/>
                          </a:solidFill>
                          <a:effectLst/>
                          <a:latin typeface="Arial" panose="020B0604020202020204" pitchFamily="34" charset="0"/>
                        </a:rPr>
                        <a:t>Source of income</a:t>
                      </a:r>
                    </a:p>
                  </a:txBody>
                  <a:tcPr marL="9525" marR="9525" marT="9525" marB="0" anchor="b">
                    <a:lnL>
                      <a:noFill/>
                    </a:lnL>
                    <a:lnR>
                      <a:noFill/>
                    </a:lnR>
                    <a:lnT>
                      <a:noFill/>
                    </a:lnT>
                    <a:lnB>
                      <a:noFill/>
                    </a:lnB>
                  </a:tcPr>
                </a:tc>
                <a:tc>
                  <a:txBody>
                    <a:bodyPr/>
                    <a:lstStyle/>
                    <a:p>
                      <a:pPr algn="l" fontAlgn="b"/>
                      <a:r>
                        <a:rPr lang="en-GB" sz="1100" b="1" i="0" u="none" strike="noStrike">
                          <a:solidFill>
                            <a:srgbClr val="000000"/>
                          </a:solidFill>
                          <a:effectLst/>
                          <a:latin typeface="Arial" panose="020B0604020202020204" pitchFamily="34" charset="0"/>
                        </a:rPr>
                        <a:t>Amount</a:t>
                      </a:r>
                    </a:p>
                  </a:txBody>
                  <a:tcPr marL="9525" marR="9525" marT="9525" marB="0" anchor="b">
                    <a:lnL>
                      <a:noFill/>
                    </a:lnL>
                    <a:lnR>
                      <a:noFill/>
                    </a:lnR>
                    <a:lnT>
                      <a:noFill/>
                    </a:lnT>
                    <a:lnB>
                      <a:noFill/>
                    </a:lnB>
                  </a:tcPr>
                </a:tc>
                <a:tc>
                  <a:txBody>
                    <a:bodyPr/>
                    <a:lstStyle/>
                    <a:p>
                      <a:pPr algn="l" fontAlgn="b"/>
                      <a:r>
                        <a:rPr lang="en-GB" sz="1100" b="1" i="0" u="none" strike="noStrike">
                          <a:solidFill>
                            <a:srgbClr val="000000"/>
                          </a:solidFill>
                          <a:effectLst/>
                          <a:latin typeface="Arial" panose="020B0604020202020204" pitchFamily="34" charset="0"/>
                        </a:rPr>
                        <a:t>Amount</a:t>
                      </a:r>
                    </a:p>
                  </a:txBody>
                  <a:tcPr marL="9525" marR="9525" marT="9525" marB="0" anchor="b">
                    <a:lnL>
                      <a:noFill/>
                    </a:lnL>
                    <a:lnR>
                      <a:noFill/>
                    </a:lnR>
                    <a:lnT>
                      <a:noFill/>
                    </a:lnT>
                    <a:lnB>
                      <a:noFill/>
                    </a:lnB>
                  </a:tcPr>
                </a:tc>
                <a:extLst>
                  <a:ext uri="{0D108BD9-81ED-4DB2-BD59-A6C34878D82A}">
                    <a16:rowId xmlns:a16="http://schemas.microsoft.com/office/drawing/2014/main" val="1500724818"/>
                  </a:ext>
                </a:extLst>
              </a:tr>
              <a:tr h="190500">
                <a:tc>
                  <a:txBody>
                    <a:bodyPr/>
                    <a:lstStyle/>
                    <a:p>
                      <a:pPr algn="l" fontAlgn="b"/>
                      <a:endParaRPr lang="en-GB"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100" b="1" i="0" u="none" strike="noStrike">
                          <a:solidFill>
                            <a:srgbClr val="000000"/>
                          </a:solidFill>
                          <a:effectLst/>
                          <a:latin typeface="Arial" panose="020B0604020202020204" pitchFamily="34" charset="0"/>
                        </a:rPr>
                        <a:t>2023</a:t>
                      </a:r>
                    </a:p>
                  </a:txBody>
                  <a:tcPr marL="9525" marR="9525" marT="9525" marB="0" anchor="b">
                    <a:lnL>
                      <a:noFill/>
                    </a:lnL>
                    <a:lnR>
                      <a:noFill/>
                    </a:lnR>
                    <a:lnT>
                      <a:noFill/>
                    </a:lnT>
                    <a:lnB>
                      <a:noFill/>
                    </a:lnB>
                  </a:tcPr>
                </a:tc>
                <a:tc>
                  <a:txBody>
                    <a:bodyPr/>
                    <a:lstStyle/>
                    <a:p>
                      <a:pPr algn="r" fontAlgn="b"/>
                      <a:r>
                        <a:rPr lang="en-GB" sz="1100" b="1" i="0" u="none" strike="noStrike">
                          <a:solidFill>
                            <a:srgbClr val="000000"/>
                          </a:solidFill>
                          <a:effectLst/>
                          <a:latin typeface="Arial" panose="020B0604020202020204" pitchFamily="34" charset="0"/>
                        </a:rPr>
                        <a:t>2022</a:t>
                      </a:r>
                    </a:p>
                  </a:txBody>
                  <a:tcPr marL="9525" marR="9525" marT="9525" marB="0" anchor="b">
                    <a:lnL>
                      <a:noFill/>
                    </a:lnL>
                    <a:lnR>
                      <a:noFill/>
                    </a:lnR>
                    <a:lnT>
                      <a:noFill/>
                    </a:lnT>
                    <a:lnB>
                      <a:noFill/>
                    </a:lnB>
                  </a:tcPr>
                </a:tc>
                <a:extLst>
                  <a:ext uri="{0D108BD9-81ED-4DB2-BD59-A6C34878D82A}">
                    <a16:rowId xmlns:a16="http://schemas.microsoft.com/office/drawing/2014/main" val="47697226"/>
                  </a:ext>
                </a:extLst>
              </a:tr>
              <a:tr h="190500">
                <a:tc>
                  <a:txBody>
                    <a:bodyPr/>
                    <a:lstStyle/>
                    <a:p>
                      <a:pPr algn="l" fontAlgn="b"/>
                      <a:endParaRPr lang="en-GB"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94598228"/>
                  </a:ext>
                </a:extLst>
              </a:tr>
              <a:tr h="180975">
                <a:tc>
                  <a:txBody>
                    <a:bodyPr/>
                    <a:lstStyle/>
                    <a:p>
                      <a:pPr algn="l" fontAlgn="b"/>
                      <a:r>
                        <a:rPr lang="en-GB" sz="1100" b="0" i="0" u="none" strike="noStrike">
                          <a:solidFill>
                            <a:srgbClr val="000000"/>
                          </a:solidFill>
                          <a:effectLst/>
                          <a:latin typeface="Arial" panose="020B0604020202020204" pitchFamily="34" charset="0"/>
                        </a:rPr>
                        <a:t>Highways England</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National Highways</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269</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35</a:t>
                      </a:r>
                    </a:p>
                  </a:txBody>
                  <a:tcPr marL="9525" marR="9525" marT="9525" marB="0" anchor="b">
                    <a:lnL>
                      <a:noFill/>
                    </a:lnL>
                    <a:lnR>
                      <a:noFill/>
                    </a:lnR>
                    <a:lnT>
                      <a:noFill/>
                    </a:lnT>
                    <a:lnB>
                      <a:noFill/>
                    </a:lnB>
                  </a:tcPr>
                </a:tc>
                <a:extLst>
                  <a:ext uri="{0D108BD9-81ED-4DB2-BD59-A6C34878D82A}">
                    <a16:rowId xmlns:a16="http://schemas.microsoft.com/office/drawing/2014/main" val="3783038967"/>
                  </a:ext>
                </a:extLst>
              </a:tr>
              <a:tr h="180975">
                <a:tc>
                  <a:txBody>
                    <a:bodyPr/>
                    <a:lstStyle/>
                    <a:p>
                      <a:pPr algn="l" fontAlgn="b"/>
                      <a:r>
                        <a:rPr lang="en-GB" sz="1100" b="0" i="0" u="none" strike="noStrike">
                          <a:solidFill>
                            <a:srgbClr val="000000"/>
                          </a:solidFill>
                          <a:effectLst/>
                          <a:latin typeface="Arial" panose="020B0604020202020204" pitchFamily="34" charset="0"/>
                        </a:rPr>
                        <a:t>Countryside Stewardship (Nature Reserves)</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DEFRA</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125</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84</a:t>
                      </a:r>
                    </a:p>
                  </a:txBody>
                  <a:tcPr marL="9525" marR="9525" marT="9525" marB="0" anchor="b">
                    <a:lnL>
                      <a:noFill/>
                    </a:lnL>
                    <a:lnR>
                      <a:noFill/>
                    </a:lnR>
                    <a:lnT>
                      <a:noFill/>
                    </a:lnT>
                    <a:lnB>
                      <a:noFill/>
                    </a:lnB>
                  </a:tcPr>
                </a:tc>
                <a:extLst>
                  <a:ext uri="{0D108BD9-81ED-4DB2-BD59-A6C34878D82A}">
                    <a16:rowId xmlns:a16="http://schemas.microsoft.com/office/drawing/2014/main" val="3509270268"/>
                  </a:ext>
                </a:extLst>
              </a:tr>
              <a:tr h="180975">
                <a:tc>
                  <a:txBody>
                    <a:bodyPr/>
                    <a:lstStyle/>
                    <a:p>
                      <a:pPr algn="l" fontAlgn="b"/>
                      <a:r>
                        <a:rPr lang="en-GB" sz="1100" b="0" i="0" u="none" strike="noStrike">
                          <a:solidFill>
                            <a:srgbClr val="000000"/>
                          </a:solidFill>
                          <a:effectLst/>
                          <a:latin typeface="Arial" panose="020B0604020202020204" pitchFamily="34" charset="0"/>
                        </a:rPr>
                        <a:t>Green Recovery Challenge Fund</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The National Lottery Heritage Fund</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124</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125</a:t>
                      </a:r>
                    </a:p>
                  </a:txBody>
                  <a:tcPr marL="9525" marR="9525" marT="9525" marB="0" anchor="b">
                    <a:lnL>
                      <a:noFill/>
                    </a:lnL>
                    <a:lnR>
                      <a:noFill/>
                    </a:lnR>
                    <a:lnT>
                      <a:noFill/>
                    </a:lnT>
                    <a:lnB>
                      <a:noFill/>
                    </a:lnB>
                  </a:tcPr>
                </a:tc>
                <a:extLst>
                  <a:ext uri="{0D108BD9-81ED-4DB2-BD59-A6C34878D82A}">
                    <a16:rowId xmlns:a16="http://schemas.microsoft.com/office/drawing/2014/main" val="3721820381"/>
                  </a:ext>
                </a:extLst>
              </a:tr>
              <a:tr h="180975">
                <a:tc>
                  <a:txBody>
                    <a:bodyPr/>
                    <a:lstStyle/>
                    <a:p>
                      <a:pPr algn="l" fontAlgn="b"/>
                      <a:r>
                        <a:rPr lang="en-GB" sz="1100" b="0" i="0" u="none" strike="noStrike">
                          <a:solidFill>
                            <a:srgbClr val="000000"/>
                          </a:solidFill>
                          <a:effectLst/>
                          <a:latin typeface="Arial" panose="020B0604020202020204" pitchFamily="34" charset="0"/>
                        </a:rPr>
                        <a:t>Ice Age ponds</a:t>
                      </a:r>
                    </a:p>
                  </a:txBody>
                  <a:tcPr marL="9525" marR="9525" marT="9525" marB="0" anchor="b">
                    <a:lnL>
                      <a:noFill/>
                    </a:lnL>
                    <a:lnR>
                      <a:noFill/>
                    </a:lnR>
                    <a:lnT>
                      <a:noFill/>
                    </a:lnT>
                    <a:lnB>
                      <a:noFill/>
                    </a:lnB>
                  </a:tcPr>
                </a:tc>
                <a:tc>
                  <a:txBody>
                    <a:bodyPr/>
                    <a:lstStyle/>
                    <a:p>
                      <a:pPr algn="l" fontAlgn="b"/>
                      <a:r>
                        <a:rPr lang="en-GB" sz="1100" b="0" i="0" u="none" strike="noStrike" dirty="0">
                          <a:solidFill>
                            <a:srgbClr val="000000"/>
                          </a:solidFill>
                          <a:effectLst/>
                          <a:latin typeface="Arial" panose="020B0604020202020204" pitchFamily="34" charset="0"/>
                        </a:rPr>
                        <a:t>The National Lottery Heritage Fund</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97</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91</a:t>
                      </a:r>
                    </a:p>
                  </a:txBody>
                  <a:tcPr marL="9525" marR="9525" marT="9525" marB="0" anchor="b">
                    <a:lnL>
                      <a:noFill/>
                    </a:lnL>
                    <a:lnR>
                      <a:noFill/>
                    </a:lnR>
                    <a:lnT>
                      <a:noFill/>
                    </a:lnT>
                    <a:lnB>
                      <a:noFill/>
                    </a:lnB>
                  </a:tcPr>
                </a:tc>
                <a:extLst>
                  <a:ext uri="{0D108BD9-81ED-4DB2-BD59-A6C34878D82A}">
                    <a16:rowId xmlns:a16="http://schemas.microsoft.com/office/drawing/2014/main" val="81038063"/>
                  </a:ext>
                </a:extLst>
              </a:tr>
              <a:tr h="180975">
                <a:tc>
                  <a:txBody>
                    <a:bodyPr/>
                    <a:lstStyle/>
                    <a:p>
                      <a:pPr algn="l" fontAlgn="b"/>
                      <a:r>
                        <a:rPr lang="en-GB" sz="1100" b="0" i="0" u="none" strike="noStrike">
                          <a:solidFill>
                            <a:srgbClr val="000000"/>
                          </a:solidFill>
                          <a:effectLst/>
                          <a:latin typeface="Arial" panose="020B0604020202020204" pitchFamily="34" charset="0"/>
                        </a:rPr>
                        <a:t>Nature Nurture Nourish</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National Lottery Community Fund</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92</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89</a:t>
                      </a:r>
                    </a:p>
                  </a:txBody>
                  <a:tcPr marL="9525" marR="9525" marT="9525" marB="0" anchor="b">
                    <a:lnL>
                      <a:noFill/>
                    </a:lnL>
                    <a:lnR>
                      <a:noFill/>
                    </a:lnR>
                    <a:lnT>
                      <a:noFill/>
                    </a:lnT>
                    <a:lnB>
                      <a:noFill/>
                    </a:lnB>
                  </a:tcPr>
                </a:tc>
                <a:extLst>
                  <a:ext uri="{0D108BD9-81ED-4DB2-BD59-A6C34878D82A}">
                    <a16:rowId xmlns:a16="http://schemas.microsoft.com/office/drawing/2014/main" val="2489374152"/>
                  </a:ext>
                </a:extLst>
              </a:tr>
              <a:tr h="180975">
                <a:tc>
                  <a:txBody>
                    <a:bodyPr/>
                    <a:lstStyle/>
                    <a:p>
                      <a:pPr algn="l" fontAlgn="b"/>
                      <a:r>
                        <a:rPr lang="en-GB" sz="1100" b="0" i="0" u="none" strike="noStrike">
                          <a:solidFill>
                            <a:srgbClr val="000000"/>
                          </a:solidFill>
                          <a:effectLst/>
                          <a:latin typeface="Arial" panose="020B0604020202020204" pitchFamily="34" charset="0"/>
                        </a:rPr>
                        <a:t>Queenswood Heritage Grant</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The National Lottery Heritage Fund</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74</a:t>
                      </a:r>
                    </a:p>
                  </a:txBody>
                  <a:tcPr marL="9525" marR="9525" marT="9525" marB="0" anchor="b">
                    <a:lnL>
                      <a:noFill/>
                    </a:lnL>
                    <a:lnR>
                      <a:noFill/>
                    </a:lnR>
                    <a:lnT>
                      <a:noFill/>
                    </a:lnT>
                    <a:lnB>
                      <a:noFill/>
                    </a:lnB>
                  </a:tcPr>
                </a:tc>
                <a:extLst>
                  <a:ext uri="{0D108BD9-81ED-4DB2-BD59-A6C34878D82A}">
                    <a16:rowId xmlns:a16="http://schemas.microsoft.com/office/drawing/2014/main" val="3159042349"/>
                  </a:ext>
                </a:extLst>
              </a:tr>
              <a:tr h="180975">
                <a:tc>
                  <a:txBody>
                    <a:bodyPr/>
                    <a:lstStyle/>
                    <a:p>
                      <a:pPr algn="l" fontAlgn="b"/>
                      <a:r>
                        <a:rPr lang="en-GB" sz="1100" b="0" i="0" u="none" strike="noStrike">
                          <a:solidFill>
                            <a:srgbClr val="000000"/>
                          </a:solidFill>
                          <a:effectLst/>
                          <a:latin typeface="Arial" panose="020B0604020202020204" pitchFamily="34" charset="0"/>
                        </a:rPr>
                        <a:t>Delivering the Nutrient</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The Wye &amp; Usk Foundation</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70</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44257222"/>
                  </a:ext>
                </a:extLst>
              </a:tr>
              <a:tr h="180975">
                <a:tc>
                  <a:txBody>
                    <a:bodyPr/>
                    <a:lstStyle/>
                    <a:p>
                      <a:pPr algn="l" fontAlgn="b"/>
                      <a:r>
                        <a:rPr lang="en-GB" sz="1100" b="0" i="0" u="none" strike="noStrike">
                          <a:solidFill>
                            <a:srgbClr val="000000"/>
                          </a:solidFill>
                          <a:effectLst/>
                          <a:latin typeface="Arial" panose="020B0604020202020204" pitchFamily="34" charset="0"/>
                        </a:rPr>
                        <a:t>Living Landscapes</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Environment Agency</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45</a:t>
                      </a:r>
                    </a:p>
                  </a:txBody>
                  <a:tcPr marL="9525" marR="9525" marT="9525" marB="0" anchor="b">
                    <a:lnL>
                      <a:noFill/>
                    </a:lnL>
                    <a:lnR>
                      <a:noFill/>
                    </a:lnR>
                    <a:lnT>
                      <a:noFill/>
                    </a:lnT>
                    <a:lnB>
                      <a:noFill/>
                    </a:lnB>
                  </a:tcPr>
                </a:tc>
                <a:extLst>
                  <a:ext uri="{0D108BD9-81ED-4DB2-BD59-A6C34878D82A}">
                    <a16:rowId xmlns:a16="http://schemas.microsoft.com/office/drawing/2014/main" val="778541203"/>
                  </a:ext>
                </a:extLst>
              </a:tr>
              <a:tr h="180975">
                <a:tc>
                  <a:txBody>
                    <a:bodyPr/>
                    <a:lstStyle/>
                    <a:p>
                      <a:pPr algn="l" fontAlgn="b"/>
                      <a:r>
                        <a:rPr lang="en-GB" sz="1100" b="0" i="0" u="none" strike="noStrike">
                          <a:solidFill>
                            <a:srgbClr val="000000"/>
                          </a:solidFill>
                          <a:effectLst/>
                          <a:latin typeface="Arial" panose="020B0604020202020204" pitchFamily="34" charset="0"/>
                        </a:rPr>
                        <a:t>Restoring Our Rivers</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Environment Agency</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40</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28458613"/>
                  </a:ext>
                </a:extLst>
              </a:tr>
              <a:tr h="180975">
                <a:tc>
                  <a:txBody>
                    <a:bodyPr/>
                    <a:lstStyle/>
                    <a:p>
                      <a:pPr algn="l" fontAlgn="b"/>
                      <a:r>
                        <a:rPr lang="en-GB" sz="1100" b="0" i="0" u="none" strike="noStrike">
                          <a:solidFill>
                            <a:srgbClr val="000000"/>
                          </a:solidFill>
                          <a:effectLst/>
                          <a:latin typeface="Arial" panose="020B0604020202020204" pitchFamily="34" charset="0"/>
                        </a:rPr>
                        <a:t>Suport for upkeep of nature reserves</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Entrust Funding</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33</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57934655"/>
                  </a:ext>
                </a:extLst>
              </a:tr>
              <a:tr h="180975">
                <a:tc>
                  <a:txBody>
                    <a:bodyPr/>
                    <a:lstStyle/>
                    <a:p>
                      <a:pPr algn="l" fontAlgn="b"/>
                      <a:r>
                        <a:rPr lang="en-GB" sz="1100" b="0" i="0" u="none" strike="noStrike">
                          <a:solidFill>
                            <a:srgbClr val="000000"/>
                          </a:solidFill>
                          <a:effectLst/>
                          <a:latin typeface="Arial" panose="020B0604020202020204" pitchFamily="34" charset="0"/>
                        </a:rPr>
                        <a:t>Landscapes support</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Garfield Weston Charitable Trust</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30</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36939186"/>
                  </a:ext>
                </a:extLst>
              </a:tr>
              <a:tr h="180975">
                <a:tc>
                  <a:txBody>
                    <a:bodyPr/>
                    <a:lstStyle/>
                    <a:p>
                      <a:pPr algn="l" fontAlgn="b"/>
                      <a:r>
                        <a:rPr lang="en-GB" sz="1100" b="0" i="0" u="none" strike="noStrike">
                          <a:solidFill>
                            <a:srgbClr val="000000"/>
                          </a:solidFill>
                          <a:effectLst/>
                          <a:latin typeface="Arial" panose="020B0604020202020204" pitchFamily="34" charset="0"/>
                        </a:rPr>
                        <a:t>Next Door Nature</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The National Lottery Heritage Fund</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29</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712679921"/>
                  </a:ext>
                </a:extLst>
              </a:tr>
              <a:tr h="180975">
                <a:tc>
                  <a:txBody>
                    <a:bodyPr/>
                    <a:lstStyle/>
                    <a:p>
                      <a:pPr algn="l" fontAlgn="b"/>
                      <a:r>
                        <a:rPr lang="en-GB" sz="1100" b="0" i="0" u="none" strike="noStrike">
                          <a:solidFill>
                            <a:srgbClr val="000000"/>
                          </a:solidFill>
                          <a:effectLst/>
                          <a:latin typeface="Arial" panose="020B0604020202020204" pitchFamily="34" charset="0"/>
                        </a:rPr>
                        <a:t>Building Better opportunites</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The National Lottery Community Fund</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27</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17</a:t>
                      </a:r>
                    </a:p>
                  </a:txBody>
                  <a:tcPr marL="9525" marR="9525" marT="9525" marB="0" anchor="b">
                    <a:lnL>
                      <a:noFill/>
                    </a:lnL>
                    <a:lnR>
                      <a:noFill/>
                    </a:lnR>
                    <a:lnT>
                      <a:noFill/>
                    </a:lnT>
                    <a:lnB>
                      <a:noFill/>
                    </a:lnB>
                  </a:tcPr>
                </a:tc>
                <a:extLst>
                  <a:ext uri="{0D108BD9-81ED-4DB2-BD59-A6C34878D82A}">
                    <a16:rowId xmlns:a16="http://schemas.microsoft.com/office/drawing/2014/main" val="3849174610"/>
                  </a:ext>
                </a:extLst>
              </a:tr>
              <a:tr h="180975">
                <a:tc>
                  <a:txBody>
                    <a:bodyPr/>
                    <a:lstStyle/>
                    <a:p>
                      <a:pPr algn="l" fontAlgn="b"/>
                      <a:r>
                        <a:rPr lang="en-GB" sz="1100" b="0" i="0" u="none" strike="noStrike">
                          <a:solidFill>
                            <a:srgbClr val="000000"/>
                          </a:solidFill>
                          <a:effectLst/>
                          <a:latin typeface="Arial" panose="020B0604020202020204" pitchFamily="34" charset="0"/>
                        </a:rPr>
                        <a:t>Wildplay sessions support</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Brailsford Trust</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11</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37082625"/>
                  </a:ext>
                </a:extLst>
              </a:tr>
              <a:tr h="180975">
                <a:tc>
                  <a:txBody>
                    <a:bodyPr/>
                    <a:lstStyle/>
                    <a:p>
                      <a:pPr algn="l" fontAlgn="b"/>
                      <a:r>
                        <a:rPr lang="en-GB" sz="1100" b="0" i="0" u="none" strike="noStrike">
                          <a:solidFill>
                            <a:srgbClr val="000000"/>
                          </a:solidFill>
                          <a:effectLst/>
                          <a:latin typeface="Arial" panose="020B0604020202020204" pitchFamily="34" charset="0"/>
                        </a:rPr>
                        <a:t>Wildplay sessions support</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Children In Need</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11</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21502692"/>
                  </a:ext>
                </a:extLst>
              </a:tr>
              <a:tr h="180975">
                <a:tc>
                  <a:txBody>
                    <a:bodyPr/>
                    <a:lstStyle/>
                    <a:p>
                      <a:pPr algn="l" fontAlgn="b"/>
                      <a:r>
                        <a:rPr lang="en-GB" sz="1100" b="0" i="0" u="none" strike="noStrike">
                          <a:solidFill>
                            <a:srgbClr val="000000"/>
                          </a:solidFill>
                          <a:effectLst/>
                          <a:latin typeface="Arial" panose="020B0604020202020204" pitchFamily="34" charset="0"/>
                        </a:rPr>
                        <a:t>Delivery of the Riparian Tree Mgt</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Wye Valley AONB</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10</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89381774"/>
                  </a:ext>
                </a:extLst>
              </a:tr>
              <a:tr h="180975">
                <a:tc>
                  <a:txBody>
                    <a:bodyPr/>
                    <a:lstStyle/>
                    <a:p>
                      <a:pPr algn="l" fontAlgn="b"/>
                      <a:r>
                        <a:rPr lang="en-GB" sz="1100" b="0" i="0" u="none" strike="noStrike">
                          <a:solidFill>
                            <a:srgbClr val="000000"/>
                          </a:solidFill>
                          <a:effectLst/>
                          <a:latin typeface="Arial" panose="020B0604020202020204" pitchFamily="34" charset="0"/>
                        </a:rPr>
                        <a:t>Other small grants</a:t>
                      </a: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Other small grants</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43</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8</a:t>
                      </a:r>
                      <a:endParaRPr lang="en-GB" sz="1100" b="0"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39997991"/>
                  </a:ext>
                </a:extLst>
              </a:tr>
              <a:tr h="180975">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2004806"/>
                  </a:ext>
                </a:extLst>
              </a:tr>
              <a:tr h="190500">
                <a:tc>
                  <a:txBody>
                    <a:bodyPr/>
                    <a:lstStyle/>
                    <a:p>
                      <a:pPr algn="l" fontAlgn="b"/>
                      <a:endParaRPr lang="en-GB" sz="11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effectLst/>
                          <a:latin typeface="Arial" panose="020B0604020202020204" pitchFamily="34" charset="0"/>
                        </a:rPr>
                        <a:t>Total</a:t>
                      </a:r>
                    </a:p>
                  </a:txBody>
                  <a:tcPr marL="9525" marR="9525" marT="9525" marB="0" anchor="b">
                    <a:lnL>
                      <a:noFill/>
                    </a:lnL>
                    <a:lnR>
                      <a:noFill/>
                    </a:lnR>
                    <a:lnT>
                      <a:noFill/>
                    </a:lnT>
                    <a:lnB>
                      <a:noFill/>
                    </a:lnB>
                  </a:tcPr>
                </a:tc>
                <a:tc>
                  <a:txBody>
                    <a:bodyPr/>
                    <a:lstStyle/>
                    <a:p>
                      <a:pPr algn="r" fontAlgn="b"/>
                      <a:r>
                        <a:rPr lang="en-GB" sz="1100" b="0" i="0" u="none" strike="noStrike">
                          <a:solidFill>
                            <a:srgbClr val="000000"/>
                          </a:solidFill>
                          <a:effectLst/>
                          <a:latin typeface="Arial" panose="020B0604020202020204" pitchFamily="34" charset="0"/>
                        </a:rPr>
                        <a:t>1,011</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Arial" panose="020B0604020202020204" pitchFamily="34" charset="0"/>
                        </a:rPr>
                        <a:t>568</a:t>
                      </a:r>
                    </a:p>
                  </a:txBody>
                  <a:tcPr marL="9525" marR="9525" marT="9525"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2719339"/>
                  </a:ext>
                </a:extLst>
              </a:tr>
            </a:tbl>
          </a:graphicData>
        </a:graphic>
      </p:graphicFrame>
    </p:spTree>
    <p:extLst>
      <p:ext uri="{BB962C8B-B14F-4D97-AF65-F5344CB8AC3E}">
        <p14:creationId xmlns:p14="http://schemas.microsoft.com/office/powerpoint/2010/main" val="378369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2" name="TextBox 1">
            <a:extLst>
              <a:ext uri="{FF2B5EF4-FFF2-40B4-BE49-F238E27FC236}">
                <a16:creationId xmlns:a16="http://schemas.microsoft.com/office/drawing/2014/main" id="{59254C6D-12AE-45A7-1D2A-6FE237D9BF57}"/>
              </a:ext>
            </a:extLst>
          </p:cNvPr>
          <p:cNvSpPr txBox="1"/>
          <p:nvPr/>
        </p:nvSpPr>
        <p:spPr>
          <a:xfrm flipH="1">
            <a:off x="2311400" y="565222"/>
            <a:ext cx="6707506" cy="400110"/>
          </a:xfrm>
          <a:prstGeom prst="rect">
            <a:avLst/>
          </a:prstGeom>
          <a:noFill/>
        </p:spPr>
        <p:txBody>
          <a:bodyPr wrap="square" rtlCol="0">
            <a:spAutoFit/>
          </a:bodyPr>
          <a:lstStyle/>
          <a:p>
            <a:pPr algn="ctr"/>
            <a:r>
              <a:rPr lang="en-GB" sz="2000" b="1" i="0" u="none" strike="noStrike" kern="1200" baseline="0" dirty="0">
                <a:solidFill>
                  <a:srgbClr val="002060"/>
                </a:solidFill>
                <a:latin typeface="Open Sans Condensed" panose="020B0806030504020204"/>
              </a:rPr>
              <a:t>EXPENDITURE</a:t>
            </a:r>
            <a:endParaRPr lang="en-GB" b="1" dirty="0">
              <a:solidFill>
                <a:srgbClr val="002060"/>
              </a:solidFill>
            </a:endParaRPr>
          </a:p>
        </p:txBody>
      </p:sp>
      <p:sp>
        <p:nvSpPr>
          <p:cNvPr id="3" name="TextBox 2">
            <a:extLst>
              <a:ext uri="{FF2B5EF4-FFF2-40B4-BE49-F238E27FC236}">
                <a16:creationId xmlns:a16="http://schemas.microsoft.com/office/drawing/2014/main" id="{A10C0453-3814-0006-BB46-69F5F23B76D5}"/>
              </a:ext>
            </a:extLst>
          </p:cNvPr>
          <p:cNvSpPr txBox="1"/>
          <p:nvPr/>
        </p:nvSpPr>
        <p:spPr>
          <a:xfrm>
            <a:off x="3171825" y="2581275"/>
            <a:ext cx="4191000" cy="646331"/>
          </a:xfrm>
          <a:prstGeom prst="rect">
            <a:avLst/>
          </a:prstGeom>
          <a:noFill/>
        </p:spPr>
        <p:txBody>
          <a:bodyPr wrap="square" rtlCol="0">
            <a:spAutoFit/>
          </a:bodyPr>
          <a:lstStyle/>
          <a:p>
            <a:r>
              <a:rPr lang="en-GB" sz="1800" b="0" i="0" u="none" strike="noStrike" kern="1200" baseline="0" dirty="0">
                <a:solidFill>
                  <a:srgbClr val="FFFFFF"/>
                </a:solidFill>
                <a:latin typeface="Open Sans Condensed" panose="020B0806030504020204"/>
              </a:rPr>
              <a:t>Expenditure: In support of our charitable aims</a:t>
            </a:r>
            <a:endParaRPr lang="en-GB" dirty="0"/>
          </a:p>
        </p:txBody>
      </p:sp>
      <p:sp>
        <p:nvSpPr>
          <p:cNvPr id="4" name="TextBox 3">
            <a:extLst>
              <a:ext uri="{FF2B5EF4-FFF2-40B4-BE49-F238E27FC236}">
                <a16:creationId xmlns:a16="http://schemas.microsoft.com/office/drawing/2014/main" id="{9119BCF9-D57D-2565-3FB7-2C687588EEFB}"/>
              </a:ext>
            </a:extLst>
          </p:cNvPr>
          <p:cNvSpPr txBox="1"/>
          <p:nvPr/>
        </p:nvSpPr>
        <p:spPr>
          <a:xfrm>
            <a:off x="2438401" y="1343025"/>
            <a:ext cx="2876550" cy="369332"/>
          </a:xfrm>
          <a:prstGeom prst="rect">
            <a:avLst/>
          </a:prstGeom>
          <a:noFill/>
        </p:spPr>
        <p:txBody>
          <a:bodyPr wrap="square" rtlCol="0">
            <a:spAutoFit/>
          </a:bodyPr>
          <a:lstStyle/>
          <a:p>
            <a:endParaRPr lang="en-GB" dirty="0"/>
          </a:p>
        </p:txBody>
      </p:sp>
      <p:sp>
        <p:nvSpPr>
          <p:cNvPr id="8" name="TextBox 7">
            <a:extLst>
              <a:ext uri="{FF2B5EF4-FFF2-40B4-BE49-F238E27FC236}">
                <a16:creationId xmlns:a16="http://schemas.microsoft.com/office/drawing/2014/main" id="{A07EC9FE-851E-1715-908C-ABDA3DB1CF60}"/>
              </a:ext>
            </a:extLst>
          </p:cNvPr>
          <p:cNvSpPr txBox="1"/>
          <p:nvPr/>
        </p:nvSpPr>
        <p:spPr>
          <a:xfrm>
            <a:off x="2714625" y="1438275"/>
            <a:ext cx="2085975" cy="369332"/>
          </a:xfrm>
          <a:prstGeom prst="rect">
            <a:avLst/>
          </a:prstGeom>
          <a:noFill/>
        </p:spPr>
        <p:txBody>
          <a:bodyPr wrap="square" rtlCol="0">
            <a:spAutoFit/>
          </a:bodyPr>
          <a:lstStyle/>
          <a:p>
            <a:endParaRPr lang="en-GB" dirty="0"/>
          </a:p>
        </p:txBody>
      </p:sp>
      <p:graphicFrame>
        <p:nvGraphicFramePr>
          <p:cNvPr id="9" name="Table 8">
            <a:extLst>
              <a:ext uri="{FF2B5EF4-FFF2-40B4-BE49-F238E27FC236}">
                <a16:creationId xmlns:a16="http://schemas.microsoft.com/office/drawing/2014/main" id="{7A05DF95-0FC5-9247-D079-96B0AF7887FA}"/>
              </a:ext>
            </a:extLst>
          </p:cNvPr>
          <p:cNvGraphicFramePr>
            <a:graphicFrameLocks noGrp="1"/>
          </p:cNvGraphicFramePr>
          <p:nvPr>
            <p:extLst>
              <p:ext uri="{D42A27DB-BD31-4B8C-83A1-F6EECF244321}">
                <p14:modId xmlns:p14="http://schemas.microsoft.com/office/powerpoint/2010/main" val="2326871350"/>
              </p:ext>
            </p:extLst>
          </p:nvPr>
        </p:nvGraphicFramePr>
        <p:xfrm>
          <a:off x="3295650" y="1133475"/>
          <a:ext cx="6368113" cy="4724240"/>
        </p:xfrm>
        <a:graphic>
          <a:graphicData uri="http://schemas.openxmlformats.org/drawingml/2006/table">
            <a:tbl>
              <a:tblPr firstRow="1" bandRow="1"/>
              <a:tblGrid>
                <a:gridCol w="3934484">
                  <a:extLst>
                    <a:ext uri="{9D8B030D-6E8A-4147-A177-3AD203B41FA5}">
                      <a16:colId xmlns:a16="http://schemas.microsoft.com/office/drawing/2014/main" val="3179770089"/>
                    </a:ext>
                  </a:extLst>
                </a:gridCol>
                <a:gridCol w="1336041">
                  <a:extLst>
                    <a:ext uri="{9D8B030D-6E8A-4147-A177-3AD203B41FA5}">
                      <a16:colId xmlns:a16="http://schemas.microsoft.com/office/drawing/2014/main" val="3844786375"/>
                    </a:ext>
                  </a:extLst>
                </a:gridCol>
                <a:gridCol w="1097588">
                  <a:extLst>
                    <a:ext uri="{9D8B030D-6E8A-4147-A177-3AD203B41FA5}">
                      <a16:colId xmlns:a16="http://schemas.microsoft.com/office/drawing/2014/main" val="1840943376"/>
                    </a:ext>
                  </a:extLst>
                </a:gridCol>
              </a:tblGrid>
              <a:tr h="687588">
                <a:tc>
                  <a:txBody>
                    <a:bodyPr/>
                    <a:lstStyle/>
                    <a:p>
                      <a:pPr>
                        <a:spcAft>
                          <a:spcPts val="600"/>
                        </a:spcAft>
                      </a:pPr>
                      <a:r>
                        <a:rPr lang="en-GB" sz="2000" b="1" dirty="0">
                          <a:solidFill>
                            <a:srgbClr val="E7E6E6"/>
                          </a:solidFill>
                          <a:effectLst/>
                          <a:latin typeface="Calibri" panose="020F0502020204030204" pitchFamily="34" charset="0"/>
                          <a:ea typeface="Calibri" panose="020F0502020204030204" pitchFamily="34" charset="0"/>
                          <a:cs typeface="Times New Roman" panose="02020603050405020304" pitchFamily="18" charset="0"/>
                        </a:rPr>
                        <a:t>Expenditure (£000s)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r">
                        <a:spcAft>
                          <a:spcPts val="600"/>
                        </a:spcAft>
                      </a:pPr>
                      <a:r>
                        <a:rPr lang="en-GB"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2022/23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tc>
                  <a:txBody>
                    <a:bodyPr/>
                    <a:lstStyle/>
                    <a:p>
                      <a:pPr algn="r">
                        <a:spcAft>
                          <a:spcPts val="600"/>
                        </a:spcAft>
                      </a:pPr>
                      <a:r>
                        <a:rPr lang="en-GB" sz="20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2021/22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358050119"/>
                  </a:ext>
                </a:extLst>
              </a:tr>
              <a:tr h="643150">
                <a:tc>
                  <a:txBody>
                    <a:bodyPr/>
                    <a:lstStyle/>
                    <a:p>
                      <a:pP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Raising donations and legacies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339</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199</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5DCE4"/>
                    </a:solidFill>
                  </a:tcPr>
                </a:tc>
                <a:extLst>
                  <a:ext uri="{0D108BD9-81ED-4DB2-BD59-A6C34878D82A}">
                    <a16:rowId xmlns:a16="http://schemas.microsoft.com/office/drawing/2014/main" val="2986006528"/>
                  </a:ext>
                </a:extLst>
              </a:tr>
              <a:tr h="643150">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Charitable activities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,091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868</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533001922"/>
                  </a:ext>
                </a:extLst>
              </a:tr>
              <a:tr h="687588">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Trading activities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185</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130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669098148"/>
                  </a:ext>
                </a:extLst>
              </a:tr>
              <a:tr h="687588">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Investment management</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US"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428046245"/>
                  </a:ext>
                </a:extLst>
              </a:tr>
              <a:tr h="687588">
                <a:tc>
                  <a:txBody>
                    <a:bodyPr/>
                    <a:lstStyle/>
                    <a:p>
                      <a:pPr>
                        <a:spcAft>
                          <a:spcPts val="600"/>
                        </a:spcAft>
                      </a:pPr>
                      <a:r>
                        <a:rPr lang="en-GB"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Joint venture costs</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a:spcAft>
                          <a:spcPts val="600"/>
                        </a:spcAft>
                      </a:pP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214</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502403047"/>
                  </a:ext>
                </a:extLst>
              </a:tr>
              <a:tr h="687588">
                <a:tc>
                  <a:txBody>
                    <a:bodyPr/>
                    <a:lstStyle/>
                    <a:p>
                      <a:pPr>
                        <a:spcAft>
                          <a:spcPts val="600"/>
                        </a:spcAft>
                      </a:pPr>
                      <a:r>
                        <a:rPr lang="en-GB"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Total Expenditure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1,826</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a:spcAft>
                          <a:spcPts val="600"/>
                        </a:spcAft>
                      </a:pPr>
                      <a:r>
                        <a:rPr lang="en-GB"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1,413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1375790968"/>
                  </a:ext>
                </a:extLst>
              </a:tr>
            </a:tbl>
          </a:graphicData>
        </a:graphic>
      </p:graphicFrame>
      <p:sp>
        <p:nvSpPr>
          <p:cNvPr id="10" name="Rectangle 1">
            <a:extLst>
              <a:ext uri="{FF2B5EF4-FFF2-40B4-BE49-F238E27FC236}">
                <a16:creationId xmlns:a16="http://schemas.microsoft.com/office/drawing/2014/main" id="{5704FD41-D13A-29C4-99DA-EA8DADF30B76}"/>
              </a:ext>
            </a:extLst>
          </p:cNvPr>
          <p:cNvSpPr>
            <a:spLocks noChangeArrowheads="1"/>
          </p:cNvSpPr>
          <p:nvPr/>
        </p:nvSpPr>
        <p:spPr bwMode="auto">
          <a:xfrm>
            <a:off x="3130550" y="2144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113354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2" name="TextBox 1">
            <a:extLst>
              <a:ext uri="{FF2B5EF4-FFF2-40B4-BE49-F238E27FC236}">
                <a16:creationId xmlns:a16="http://schemas.microsoft.com/office/drawing/2014/main" id="{BDAAA189-1DB5-DC4B-02CC-1EEBCE055533}"/>
              </a:ext>
            </a:extLst>
          </p:cNvPr>
          <p:cNvSpPr txBox="1"/>
          <p:nvPr/>
        </p:nvSpPr>
        <p:spPr>
          <a:xfrm>
            <a:off x="3200400" y="740433"/>
            <a:ext cx="4143375" cy="400110"/>
          </a:xfrm>
          <a:prstGeom prst="rect">
            <a:avLst/>
          </a:prstGeom>
          <a:noFill/>
        </p:spPr>
        <p:txBody>
          <a:bodyPr wrap="square" rtlCol="0">
            <a:spAutoFit/>
          </a:bodyPr>
          <a:lstStyle/>
          <a:p>
            <a:r>
              <a:rPr lang="en-GB" sz="2000" b="1" dirty="0">
                <a:solidFill>
                  <a:srgbClr val="4472C4"/>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BALANCE SHEET</a:t>
            </a:r>
            <a:endParaRPr lang="en-GB" sz="2000" dirty="0">
              <a:solidFill>
                <a:srgbClr val="4472C4"/>
              </a:solidFill>
            </a:endParaRPr>
          </a:p>
        </p:txBody>
      </p:sp>
      <p:sp>
        <p:nvSpPr>
          <p:cNvPr id="3" name="TextBox 2">
            <a:extLst>
              <a:ext uri="{FF2B5EF4-FFF2-40B4-BE49-F238E27FC236}">
                <a16:creationId xmlns:a16="http://schemas.microsoft.com/office/drawing/2014/main" id="{FB0150B6-F0DE-EB35-BB4F-4B33C74EAEC2}"/>
              </a:ext>
            </a:extLst>
          </p:cNvPr>
          <p:cNvSpPr txBox="1"/>
          <p:nvPr/>
        </p:nvSpPr>
        <p:spPr>
          <a:xfrm>
            <a:off x="3286125" y="2428875"/>
            <a:ext cx="3152775" cy="369332"/>
          </a:xfrm>
          <a:prstGeom prst="rect">
            <a:avLst/>
          </a:prstGeom>
          <a:noFill/>
        </p:spPr>
        <p:txBody>
          <a:bodyPr wrap="square" rtlCol="0">
            <a:spAutoFit/>
          </a:bodyPr>
          <a:lstStyle/>
          <a:p>
            <a:endParaRPr lang="en-GB" dirty="0"/>
          </a:p>
        </p:txBody>
      </p:sp>
      <p:graphicFrame>
        <p:nvGraphicFramePr>
          <p:cNvPr id="7" name="Table 6">
            <a:extLst>
              <a:ext uri="{FF2B5EF4-FFF2-40B4-BE49-F238E27FC236}">
                <a16:creationId xmlns:a16="http://schemas.microsoft.com/office/drawing/2014/main" id="{FD71D3FC-441E-B438-B70B-EF75AC6F91F3}"/>
              </a:ext>
            </a:extLst>
          </p:cNvPr>
          <p:cNvGraphicFramePr>
            <a:graphicFrameLocks noGrp="1"/>
          </p:cNvGraphicFramePr>
          <p:nvPr>
            <p:extLst>
              <p:ext uri="{D42A27DB-BD31-4B8C-83A1-F6EECF244321}">
                <p14:modId xmlns:p14="http://schemas.microsoft.com/office/powerpoint/2010/main" val="2668845178"/>
              </p:ext>
            </p:extLst>
          </p:nvPr>
        </p:nvGraphicFramePr>
        <p:xfrm>
          <a:off x="3200400" y="1140544"/>
          <a:ext cx="5943600" cy="4289295"/>
        </p:xfrm>
        <a:graphic>
          <a:graphicData uri="http://schemas.openxmlformats.org/drawingml/2006/table">
            <a:tbl>
              <a:tblPr firstRow="1" bandRow="1">
                <a:tableStyleId>{3C2FFA5D-87B4-456A-9821-1D502468CF0F}</a:tableStyleId>
              </a:tblPr>
              <a:tblGrid>
                <a:gridCol w="3012510">
                  <a:extLst>
                    <a:ext uri="{9D8B030D-6E8A-4147-A177-3AD203B41FA5}">
                      <a16:colId xmlns:a16="http://schemas.microsoft.com/office/drawing/2014/main" val="1961699370"/>
                    </a:ext>
                  </a:extLst>
                </a:gridCol>
                <a:gridCol w="1465545">
                  <a:extLst>
                    <a:ext uri="{9D8B030D-6E8A-4147-A177-3AD203B41FA5}">
                      <a16:colId xmlns:a16="http://schemas.microsoft.com/office/drawing/2014/main" val="1327462947"/>
                    </a:ext>
                  </a:extLst>
                </a:gridCol>
                <a:gridCol w="1465545">
                  <a:extLst>
                    <a:ext uri="{9D8B030D-6E8A-4147-A177-3AD203B41FA5}">
                      <a16:colId xmlns:a16="http://schemas.microsoft.com/office/drawing/2014/main" val="1214874682"/>
                    </a:ext>
                  </a:extLst>
                </a:gridCol>
              </a:tblGrid>
              <a:tr h="620708">
                <a:tc>
                  <a:txBody>
                    <a:bodyPr/>
                    <a:lstStyle/>
                    <a:p>
                      <a:pPr algn="l" fontAlgn="ctr"/>
                      <a:r>
                        <a:rPr lang="en-GB" sz="1800" b="0" u="none" strike="noStrike" dirty="0">
                          <a:solidFill>
                            <a:srgbClr val="000000"/>
                          </a:solidFill>
                          <a:effectLst/>
                        </a:rPr>
                        <a:t> </a:t>
                      </a:r>
                      <a:endParaRPr lang="en-GB" sz="1800" b="0" i="0" u="none" strike="noStrike" dirty="0">
                        <a:solidFill>
                          <a:srgbClr val="000000"/>
                        </a:solidFill>
                        <a:effectLst/>
                        <a:latin typeface="Arial" panose="020B0604020202020204" pitchFamily="34" charset="0"/>
                      </a:endParaRPr>
                    </a:p>
                  </a:txBody>
                  <a:tcPr marL="6350" marR="6350" marT="6350" marB="0" anchor="ctr"/>
                </a:tc>
                <a:tc>
                  <a:txBody>
                    <a:bodyPr/>
                    <a:lstStyle/>
                    <a:p>
                      <a:pPr algn="ctr" rtl="0" fontAlgn="ctr"/>
                      <a:r>
                        <a:rPr lang="en-GB" sz="2000" b="1" u="none" strike="noStrike">
                          <a:solidFill>
                            <a:srgbClr val="000000"/>
                          </a:solidFill>
                          <a:effectLst/>
                        </a:rPr>
                        <a:t>31-Mar-23</a:t>
                      </a:r>
                      <a:endParaRPr lang="en-GB" sz="2000" b="1"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GB" sz="2000" b="1" u="none" strike="noStrike">
                          <a:solidFill>
                            <a:srgbClr val="000000"/>
                          </a:solidFill>
                          <a:effectLst/>
                        </a:rPr>
                        <a:t>31-Mar-22</a:t>
                      </a:r>
                      <a:endParaRPr lang="en-GB" sz="20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052219522"/>
                  </a:ext>
                </a:extLst>
              </a:tr>
              <a:tr h="620708">
                <a:tc>
                  <a:txBody>
                    <a:bodyPr/>
                    <a:lstStyle/>
                    <a:p>
                      <a:pPr algn="l" fontAlgn="ctr"/>
                      <a:r>
                        <a:rPr lang="en-GB" sz="1800" b="0" u="none" strike="noStrike" dirty="0">
                          <a:solidFill>
                            <a:srgbClr val="000000"/>
                          </a:solidFill>
                          <a:effectLst/>
                        </a:rPr>
                        <a:t> </a:t>
                      </a:r>
                      <a:endParaRPr lang="en-GB" sz="1800" b="0" i="0" u="none" strike="noStrike" dirty="0">
                        <a:solidFill>
                          <a:srgbClr val="000000"/>
                        </a:solidFill>
                        <a:effectLst/>
                        <a:latin typeface="Arial" panose="020B0604020202020204" pitchFamily="34" charset="0"/>
                      </a:endParaRPr>
                    </a:p>
                  </a:txBody>
                  <a:tcPr marL="6350" marR="6350" marT="6350" marB="0" anchor="ctr"/>
                </a:tc>
                <a:tc>
                  <a:txBody>
                    <a:bodyPr/>
                    <a:lstStyle/>
                    <a:p>
                      <a:pPr algn="r" rtl="0" fontAlgn="ctr"/>
                      <a:r>
                        <a:rPr lang="en-GB" sz="2000" b="0" u="none" strike="noStrike">
                          <a:solidFill>
                            <a:srgbClr val="000000"/>
                          </a:solidFill>
                          <a:effectLst/>
                        </a:rPr>
                        <a:t>£000s</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£000s</a:t>
                      </a:r>
                      <a:endParaRPr lang="en-GB" sz="20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061454452"/>
                  </a:ext>
                </a:extLst>
              </a:tr>
              <a:tr h="385903">
                <a:tc>
                  <a:txBody>
                    <a:bodyPr/>
                    <a:lstStyle/>
                    <a:p>
                      <a:pPr algn="l" rtl="0" fontAlgn="ctr"/>
                      <a:r>
                        <a:rPr lang="en-GB" sz="2000" b="0" u="none" strike="noStrike" dirty="0">
                          <a:solidFill>
                            <a:srgbClr val="000000"/>
                          </a:solidFill>
                          <a:effectLst/>
                        </a:rPr>
                        <a:t>Fixed Assets</a:t>
                      </a:r>
                      <a:endParaRPr lang="en-GB" sz="20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dirty="0">
                          <a:solidFill>
                            <a:srgbClr val="000000"/>
                          </a:solidFill>
                          <a:effectLst/>
                        </a:rPr>
                        <a:t>3,539 </a:t>
                      </a:r>
                      <a:endParaRPr lang="en-GB" sz="20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dirty="0">
                          <a:solidFill>
                            <a:srgbClr val="000000"/>
                          </a:solidFill>
                          <a:effectLst/>
                        </a:rPr>
                        <a:t>3,346 </a:t>
                      </a:r>
                      <a:endParaRPr lang="en-GB" sz="20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320257683"/>
                  </a:ext>
                </a:extLst>
              </a:tr>
              <a:tr h="333598">
                <a:tc>
                  <a:txBody>
                    <a:bodyPr/>
                    <a:lstStyle/>
                    <a:p>
                      <a:pPr algn="l" rtl="0" fontAlgn="ctr"/>
                      <a:r>
                        <a:rPr lang="en-GB" sz="2000" b="0" u="none" strike="noStrike" dirty="0">
                          <a:solidFill>
                            <a:srgbClr val="000000"/>
                          </a:solidFill>
                          <a:effectLst/>
                        </a:rPr>
                        <a:t>Investments</a:t>
                      </a:r>
                      <a:endParaRPr lang="en-GB" sz="20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dirty="0">
                          <a:solidFill>
                            <a:srgbClr val="000000"/>
                          </a:solidFill>
                          <a:effectLst/>
                        </a:rPr>
                        <a:t>248 </a:t>
                      </a:r>
                      <a:endParaRPr lang="en-GB" sz="20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dirty="0">
                          <a:solidFill>
                            <a:srgbClr val="000000"/>
                          </a:solidFill>
                          <a:effectLst/>
                        </a:rPr>
                        <a:t>242 </a:t>
                      </a:r>
                      <a:endParaRPr lang="en-GB" sz="20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840908166"/>
                  </a:ext>
                </a:extLst>
              </a:tr>
              <a:tr h="333598">
                <a:tc>
                  <a:txBody>
                    <a:bodyPr/>
                    <a:lstStyle/>
                    <a:p>
                      <a:pPr algn="l" rtl="0" fontAlgn="ctr"/>
                      <a:r>
                        <a:rPr lang="en-GB" sz="2000" b="0" u="none" strike="noStrike">
                          <a:solidFill>
                            <a:srgbClr val="000000"/>
                          </a:solidFill>
                          <a:effectLst/>
                        </a:rPr>
                        <a:t>Net current assets</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623 </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875 </a:t>
                      </a:r>
                      <a:endParaRPr lang="en-GB" sz="20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004526860"/>
                  </a:ext>
                </a:extLst>
              </a:tr>
              <a:tr h="660388">
                <a:tc>
                  <a:txBody>
                    <a:bodyPr/>
                    <a:lstStyle/>
                    <a:p>
                      <a:pPr algn="l" rtl="0" fontAlgn="ctr"/>
                      <a:r>
                        <a:rPr lang="en-GB" sz="2000" b="0" u="none" strike="noStrike">
                          <a:solidFill>
                            <a:srgbClr val="000000"/>
                          </a:solidFill>
                          <a:effectLst/>
                        </a:rPr>
                        <a:t>Provisions/long-term liabilities</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dirty="0">
                          <a:solidFill>
                            <a:srgbClr val="000000"/>
                          </a:solidFill>
                          <a:effectLst/>
                        </a:rPr>
                        <a:t>-</a:t>
                      </a:r>
                      <a:endParaRPr lang="en-GB" sz="20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(75)</a:t>
                      </a:r>
                      <a:endParaRPr lang="en-GB" sz="20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550907919"/>
                  </a:ext>
                </a:extLst>
              </a:tr>
              <a:tr h="333598">
                <a:tc>
                  <a:txBody>
                    <a:bodyPr/>
                    <a:lstStyle/>
                    <a:p>
                      <a:pPr algn="l" rtl="0" fontAlgn="ctr"/>
                      <a:r>
                        <a:rPr lang="en-GB" sz="2000" b="1" u="none" strike="noStrike">
                          <a:solidFill>
                            <a:srgbClr val="000000"/>
                          </a:solidFill>
                          <a:effectLst/>
                        </a:rPr>
                        <a:t>Total Net Assets</a:t>
                      </a:r>
                      <a:endParaRPr lang="en-GB" sz="2000" b="1"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1" u="none" strike="noStrike">
                          <a:solidFill>
                            <a:srgbClr val="000000"/>
                          </a:solidFill>
                          <a:effectLst/>
                        </a:rPr>
                        <a:t>4,411 </a:t>
                      </a:r>
                      <a:endParaRPr lang="en-GB" sz="2000" b="1"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1" u="none" strike="noStrike">
                          <a:solidFill>
                            <a:srgbClr val="000000"/>
                          </a:solidFill>
                          <a:effectLst/>
                        </a:rPr>
                        <a:t>4,388 </a:t>
                      </a:r>
                      <a:endParaRPr lang="en-GB" sz="20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2206722256"/>
                  </a:ext>
                </a:extLst>
              </a:tr>
              <a:tr h="333598">
                <a:tc>
                  <a:txBody>
                    <a:bodyPr/>
                    <a:lstStyle/>
                    <a:p>
                      <a:pPr algn="l" rtl="0" fontAlgn="ctr"/>
                      <a:r>
                        <a:rPr lang="en-GB" sz="2000" b="0" u="none" strike="noStrike">
                          <a:solidFill>
                            <a:srgbClr val="000000"/>
                          </a:solidFill>
                          <a:effectLst/>
                        </a:rPr>
                        <a:t>Restricted funds</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4,044 </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3,906 </a:t>
                      </a:r>
                      <a:endParaRPr lang="en-GB" sz="20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690605356"/>
                  </a:ext>
                </a:extLst>
              </a:tr>
              <a:tr h="333598">
                <a:tc>
                  <a:txBody>
                    <a:bodyPr/>
                    <a:lstStyle/>
                    <a:p>
                      <a:pPr algn="l" rtl="0" fontAlgn="ctr"/>
                      <a:r>
                        <a:rPr lang="en-GB" sz="2000" b="0" u="none" strike="noStrike">
                          <a:solidFill>
                            <a:srgbClr val="000000"/>
                          </a:solidFill>
                          <a:effectLst/>
                        </a:rPr>
                        <a:t>Unrestricted funds</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367 </a:t>
                      </a:r>
                      <a:endParaRPr lang="en-GB" sz="2000" b="0"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0" u="none" strike="noStrike">
                          <a:solidFill>
                            <a:srgbClr val="000000"/>
                          </a:solidFill>
                          <a:effectLst/>
                        </a:rPr>
                        <a:t>482 </a:t>
                      </a:r>
                      <a:endParaRPr lang="en-GB" sz="20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4039179054"/>
                  </a:ext>
                </a:extLst>
              </a:tr>
              <a:tr h="333598">
                <a:tc>
                  <a:txBody>
                    <a:bodyPr/>
                    <a:lstStyle/>
                    <a:p>
                      <a:pPr algn="l" rtl="0" fontAlgn="ctr"/>
                      <a:r>
                        <a:rPr lang="en-GB" sz="2000" b="1" u="none" strike="noStrike">
                          <a:solidFill>
                            <a:srgbClr val="000000"/>
                          </a:solidFill>
                          <a:effectLst/>
                        </a:rPr>
                        <a:t>Total Funds</a:t>
                      </a:r>
                      <a:endParaRPr lang="en-GB" sz="2000" b="1"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1" u="none" strike="noStrike">
                          <a:solidFill>
                            <a:srgbClr val="000000"/>
                          </a:solidFill>
                          <a:effectLst/>
                        </a:rPr>
                        <a:t>4,411 </a:t>
                      </a:r>
                      <a:endParaRPr lang="en-GB" sz="2000" b="1" i="0" u="none" strike="noStrike">
                        <a:solidFill>
                          <a:srgbClr val="000000"/>
                        </a:solidFill>
                        <a:effectLst/>
                        <a:latin typeface="Calibri" panose="020F0502020204030204" pitchFamily="34" charset="0"/>
                      </a:endParaRPr>
                    </a:p>
                  </a:txBody>
                  <a:tcPr marL="6350" marR="6350" marT="6350" marB="0" anchor="ctr"/>
                </a:tc>
                <a:tc>
                  <a:txBody>
                    <a:bodyPr/>
                    <a:lstStyle/>
                    <a:p>
                      <a:pPr algn="r" rtl="0" fontAlgn="ctr"/>
                      <a:r>
                        <a:rPr lang="en-GB" sz="2000" b="1" u="none" strike="noStrike" dirty="0">
                          <a:solidFill>
                            <a:srgbClr val="000000"/>
                          </a:solidFill>
                          <a:effectLst/>
                        </a:rPr>
                        <a:t>4,388 </a:t>
                      </a:r>
                      <a:endParaRPr lang="en-GB" sz="20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990969245"/>
                  </a:ext>
                </a:extLst>
              </a:tr>
            </a:tbl>
          </a:graphicData>
        </a:graphic>
      </p:graphicFrame>
    </p:spTree>
    <p:extLst>
      <p:ext uri="{BB962C8B-B14F-4D97-AF65-F5344CB8AC3E}">
        <p14:creationId xmlns:p14="http://schemas.microsoft.com/office/powerpoint/2010/main" val="136760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8" name="AutoShape 4">
            <a:hlinkClick r:id="rId4"/>
            <a:extLst>
              <a:ext uri="{FF2B5EF4-FFF2-40B4-BE49-F238E27FC236}">
                <a16:creationId xmlns:a16="http://schemas.microsoft.com/office/drawing/2014/main" id="{240A7E88-C9D5-6FB3-75D7-55502462E22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a:extLst>
              <a:ext uri="{FF2B5EF4-FFF2-40B4-BE49-F238E27FC236}">
                <a16:creationId xmlns:a16="http://schemas.microsoft.com/office/drawing/2014/main" id="{10623B38-EA7A-71BC-84B3-175878719F6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a:extLst>
              <a:ext uri="{FF2B5EF4-FFF2-40B4-BE49-F238E27FC236}">
                <a16:creationId xmlns:a16="http://schemas.microsoft.com/office/drawing/2014/main" id="{2CCC9600-3719-B5C2-1B2F-CD4539B05B8C}"/>
              </a:ext>
            </a:extLst>
          </p:cNvPr>
          <p:cNvSpPr txBox="1"/>
          <p:nvPr/>
        </p:nvSpPr>
        <p:spPr>
          <a:xfrm>
            <a:off x="1238251" y="485687"/>
            <a:ext cx="8286750" cy="400110"/>
          </a:xfrm>
          <a:prstGeom prst="rect">
            <a:avLst/>
          </a:prstGeom>
          <a:noFill/>
        </p:spPr>
        <p:txBody>
          <a:bodyPr wrap="square" rtlCol="0">
            <a:spAutoFit/>
          </a:bodyPr>
          <a:lstStyle/>
          <a:p>
            <a:r>
              <a:rPr lang="en-GB" sz="2000" b="1" dirty="0">
                <a:solidFill>
                  <a:srgbClr val="002060"/>
                </a:solidFill>
              </a:rPr>
              <a:t>STATUTORY ACCOUNTS 2022/23 – GOING CONCERN &amp; RESERVES POLICY</a:t>
            </a:r>
          </a:p>
        </p:txBody>
      </p:sp>
      <p:sp>
        <p:nvSpPr>
          <p:cNvPr id="6" name="TextBox 5">
            <a:extLst>
              <a:ext uri="{FF2B5EF4-FFF2-40B4-BE49-F238E27FC236}">
                <a16:creationId xmlns:a16="http://schemas.microsoft.com/office/drawing/2014/main" id="{64D52A86-6874-962A-415A-FC3B97320344}"/>
              </a:ext>
            </a:extLst>
          </p:cNvPr>
          <p:cNvSpPr txBox="1"/>
          <p:nvPr/>
        </p:nvSpPr>
        <p:spPr>
          <a:xfrm>
            <a:off x="1238251" y="1000991"/>
            <a:ext cx="8143873" cy="3108543"/>
          </a:xfrm>
          <a:prstGeom prst="rect">
            <a:avLst/>
          </a:prstGeom>
          <a:noFill/>
        </p:spPr>
        <p:txBody>
          <a:bodyPr wrap="square" rtlCol="0">
            <a:spAutoFit/>
          </a:bodyPr>
          <a:lstStyle/>
          <a:p>
            <a:pPr marL="285750" indent="-285750">
              <a:buFont typeface="Arial" panose="020B0604020202020204" pitchFamily="34" charset="0"/>
              <a:buChar char="•"/>
            </a:pPr>
            <a:r>
              <a:rPr lang="en-GB" sz="1400" b="1" dirty="0">
                <a:solidFill>
                  <a:srgbClr val="0070C0"/>
                </a:solidFill>
                <a:latin typeface="Arial" panose="020B0604020202020204" pitchFamily="34" charset="0"/>
                <a:cs typeface="Arial" panose="020B0604020202020204" pitchFamily="34" charset="0"/>
              </a:rPr>
              <a:t>In the opinion of the Trustees, HWT has adequate reserves to continue its activities for the foreseeable future.</a:t>
            </a:r>
          </a:p>
          <a:p>
            <a:pPr marL="285750" indent="-285750">
              <a:buFont typeface="Arial" panose="020B0604020202020204" pitchFamily="34" charset="0"/>
              <a:buChar char="•"/>
            </a:pPr>
            <a:endParaRPr lang="en-GB" sz="14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solidFill>
                  <a:srgbClr val="0070C0"/>
                </a:solidFill>
                <a:latin typeface="Arial" panose="020B0604020202020204" pitchFamily="34" charset="0"/>
                <a:cs typeface="Arial" panose="020B0604020202020204" pitchFamily="34" charset="0"/>
              </a:rPr>
              <a:t>HWT considers free reserves to be the unrestricted funds not designated for other purposes and readily available in the short to medium term .  </a:t>
            </a:r>
          </a:p>
          <a:p>
            <a:pPr marL="285750" indent="-285750">
              <a:buFont typeface="Arial" panose="020B0604020202020204" pitchFamily="34" charset="0"/>
              <a:buChar char="•"/>
            </a:pPr>
            <a:endParaRPr lang="en-GB" sz="14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solidFill>
                  <a:srgbClr val="0070C0"/>
                </a:solidFill>
                <a:latin typeface="Arial" panose="020B0604020202020204" pitchFamily="34" charset="0"/>
                <a:cs typeface="Arial" panose="020B0604020202020204" pitchFamily="34" charset="0"/>
              </a:rPr>
              <a:t>The Trustees have reviewed the level of reserves which they consider it appropriate for the Trust to maintain and consider that the range of between 6-9 months expenditure should be targeted.</a:t>
            </a:r>
          </a:p>
          <a:p>
            <a:pPr marL="285750" indent="-285750">
              <a:buFont typeface="Arial" panose="020B0604020202020204" pitchFamily="34" charset="0"/>
              <a:buChar char="•"/>
            </a:pPr>
            <a:endParaRPr lang="en-GB" sz="1400" b="1" dirty="0">
              <a:solidFill>
                <a:srgbClr val="0070C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dirty="0">
                <a:solidFill>
                  <a:srgbClr val="0070C0"/>
                </a:solidFill>
                <a:latin typeface="Arial" panose="020B0604020202020204" pitchFamily="34" charset="0"/>
                <a:cs typeface="Arial" panose="020B0604020202020204" pitchFamily="34" charset="0"/>
              </a:rPr>
              <a:t>At 31 March 2023, HWT had free reserves of £367k which were sufficient to cover some 5 months of charitable expenditure and, accordingly, slightly below our targeted  minimum level and, accordingly, it is planned to rebuild reserves up to the targeted level within the next 24 months.</a:t>
            </a:r>
            <a:endParaRPr lang="en-GB" sz="16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951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3">
            <a:extLst>
              <a:ext uri="{28A0092B-C50C-407E-A947-70E740481C1C}">
                <a14:useLocalDpi xmlns:a14="http://schemas.microsoft.com/office/drawing/2010/main" val="0"/>
              </a:ext>
            </a:extLst>
          </a:blip>
          <a:srcRect b="57405"/>
          <a:stretch/>
        </p:blipFill>
        <p:spPr>
          <a:xfrm>
            <a:off x="0" y="4663610"/>
            <a:ext cx="12287317" cy="2232098"/>
          </a:xfrm>
          <a:prstGeom prst="rect">
            <a:avLst/>
          </a:prstGeom>
        </p:spPr>
      </p:pic>
      <p:sp>
        <p:nvSpPr>
          <p:cNvPr id="8" name="AutoShape 4">
            <a:hlinkClick r:id="rId4"/>
            <a:extLst>
              <a:ext uri="{FF2B5EF4-FFF2-40B4-BE49-F238E27FC236}">
                <a16:creationId xmlns:a16="http://schemas.microsoft.com/office/drawing/2014/main" id="{240A7E88-C9D5-6FB3-75D7-55502462E22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a:extLst>
              <a:ext uri="{FF2B5EF4-FFF2-40B4-BE49-F238E27FC236}">
                <a16:creationId xmlns:a16="http://schemas.microsoft.com/office/drawing/2014/main" id="{10623B38-EA7A-71BC-84B3-175878719F6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TextBox 2">
            <a:extLst>
              <a:ext uri="{FF2B5EF4-FFF2-40B4-BE49-F238E27FC236}">
                <a16:creationId xmlns:a16="http://schemas.microsoft.com/office/drawing/2014/main" id="{BAD981EA-34B4-99B8-0D8B-11F7136D03F1}"/>
              </a:ext>
            </a:extLst>
          </p:cNvPr>
          <p:cNvSpPr txBox="1"/>
          <p:nvPr/>
        </p:nvSpPr>
        <p:spPr>
          <a:xfrm>
            <a:off x="2655876" y="979714"/>
            <a:ext cx="3487782" cy="523220"/>
          </a:xfrm>
          <a:prstGeom prst="rect">
            <a:avLst/>
          </a:prstGeom>
          <a:noFill/>
        </p:spPr>
        <p:txBody>
          <a:bodyPr wrap="square" rtlCol="0">
            <a:spAutoFit/>
          </a:bodyPr>
          <a:lstStyle/>
          <a:p>
            <a:r>
              <a:rPr lang="en-GB" sz="2800" b="1" dirty="0">
                <a:solidFill>
                  <a:srgbClr val="002060"/>
                </a:solidFill>
              </a:rPr>
              <a:t>CHALLENGES</a:t>
            </a:r>
          </a:p>
        </p:txBody>
      </p:sp>
      <p:sp>
        <p:nvSpPr>
          <p:cNvPr id="7" name="TextBox 6">
            <a:extLst>
              <a:ext uri="{FF2B5EF4-FFF2-40B4-BE49-F238E27FC236}">
                <a16:creationId xmlns:a16="http://schemas.microsoft.com/office/drawing/2014/main" id="{5784F1B3-9BEE-A8E9-EC6C-0B5A06A804CA}"/>
              </a:ext>
            </a:extLst>
          </p:cNvPr>
          <p:cNvSpPr txBox="1"/>
          <p:nvPr/>
        </p:nvSpPr>
        <p:spPr>
          <a:xfrm>
            <a:off x="1425302" y="1383774"/>
            <a:ext cx="8110822" cy="3785652"/>
          </a:xfrm>
          <a:prstGeom prst="rect">
            <a:avLst/>
          </a:prstGeom>
          <a:noFill/>
        </p:spPr>
        <p:txBody>
          <a:bodyPr wrap="square" rtlCol="0">
            <a:spAutoFit/>
          </a:bodyPr>
          <a:lstStyle/>
          <a:p>
            <a:pPr marR="0" lvl="1" algn="l" defTabSz="914400" rtl="0" eaLnBrk="1" fontAlgn="auto" latinLnBrk="0" hangingPunct="1">
              <a:lnSpc>
                <a:spcPct val="100000"/>
              </a:lnSpc>
              <a:spcBef>
                <a:spcPts val="0"/>
              </a:spcBef>
              <a:spcAft>
                <a:spcPts val="0"/>
              </a:spcAft>
              <a:buClrTx/>
              <a:buSzTx/>
              <a:tabLst/>
              <a:defRPr/>
            </a:pPr>
            <a:r>
              <a:rPr lang="en-US" sz="2000" dirty="0"/>
              <a:t>1. Recruiting and retaining staff</a:t>
            </a:r>
          </a:p>
          <a:p>
            <a:pPr marR="0" lvl="1" algn="l" defTabSz="914400" rtl="0" eaLnBrk="1" fontAlgn="auto" latinLnBrk="0" hangingPunct="1">
              <a:lnSpc>
                <a:spcPct val="100000"/>
              </a:lnSpc>
              <a:spcBef>
                <a:spcPts val="0"/>
              </a:spcBef>
              <a:spcAft>
                <a:spcPts val="0"/>
              </a:spcAft>
              <a:buClrTx/>
              <a:buSzTx/>
              <a:tabLst/>
              <a:defRPr/>
            </a:pPr>
            <a:r>
              <a:rPr lang="en-US" sz="2000" dirty="0"/>
              <a:t>2. Systems breach/IT fraud/Cyber-crime</a:t>
            </a:r>
          </a:p>
          <a:p>
            <a:pPr marR="0" lvl="1" algn="l" defTabSz="914400" rtl="0" eaLnBrk="1" fontAlgn="auto" latinLnBrk="0" hangingPunct="1">
              <a:lnSpc>
                <a:spcPct val="100000"/>
              </a:lnSpc>
              <a:spcBef>
                <a:spcPts val="0"/>
              </a:spcBef>
              <a:spcAft>
                <a:spcPts val="0"/>
              </a:spcAft>
              <a:buClrTx/>
              <a:buSzTx/>
              <a:tabLst/>
              <a:defRPr/>
            </a:pPr>
            <a:r>
              <a:rPr lang="en-US" sz="2000" dirty="0"/>
              <a:t>3. Rising costs and inflationary pressures of energy, materials and supplier costs </a:t>
            </a:r>
          </a:p>
          <a:p>
            <a:pPr marR="0" lvl="1" algn="l" defTabSz="914400" rtl="0" eaLnBrk="1" fontAlgn="auto" latinLnBrk="0" hangingPunct="1">
              <a:lnSpc>
                <a:spcPct val="100000"/>
              </a:lnSpc>
              <a:spcBef>
                <a:spcPts val="0"/>
              </a:spcBef>
              <a:spcAft>
                <a:spcPts val="0"/>
              </a:spcAft>
              <a:buClrTx/>
              <a:buSzTx/>
              <a:tabLst/>
              <a:defRPr/>
            </a:pPr>
            <a:r>
              <a:rPr lang="en-US" sz="2000" dirty="0"/>
              <a:t>4. Risk of UK Government policy to reinvigorate the economy, not accounting for wildlife and environmental factors</a:t>
            </a:r>
          </a:p>
          <a:p>
            <a:pPr marR="0" lvl="1" algn="l" defTabSz="914400" rtl="0" eaLnBrk="1" fontAlgn="auto" latinLnBrk="0" hangingPunct="1">
              <a:lnSpc>
                <a:spcPct val="100000"/>
              </a:lnSpc>
              <a:spcBef>
                <a:spcPts val="0"/>
              </a:spcBef>
              <a:spcAft>
                <a:spcPts val="0"/>
              </a:spcAft>
              <a:buClrTx/>
              <a:buSzTx/>
              <a:tabLst/>
              <a:defRPr/>
            </a:pPr>
            <a:r>
              <a:rPr lang="en-US" sz="2000" dirty="0"/>
              <a:t>5. Greater public awareness of complex environmental issues challenges the Trust to respond adequately</a:t>
            </a:r>
          </a:p>
          <a:p>
            <a:pPr marR="0" lvl="1" algn="l" defTabSz="914400" rtl="0" eaLnBrk="1" fontAlgn="auto" latinLnBrk="0" hangingPunct="1">
              <a:lnSpc>
                <a:spcPct val="100000"/>
              </a:lnSpc>
              <a:spcBef>
                <a:spcPts val="0"/>
              </a:spcBef>
              <a:spcAft>
                <a:spcPts val="0"/>
              </a:spcAft>
              <a:buClrTx/>
              <a:buSzTx/>
              <a:tabLst/>
              <a:defRPr/>
            </a:pPr>
            <a:r>
              <a:rPr lang="en-US" sz="2000" dirty="0"/>
              <a:t>6. Sudden loss of key personnel or our head office communication and IT systems </a:t>
            </a:r>
          </a:p>
          <a:p>
            <a:pPr marR="0" lvl="1" algn="l" defTabSz="914400" rtl="0" eaLnBrk="1" fontAlgn="auto" latinLnBrk="0" hangingPunct="1">
              <a:lnSpc>
                <a:spcPct val="100000"/>
              </a:lnSpc>
              <a:spcBef>
                <a:spcPts val="0"/>
              </a:spcBef>
              <a:spcAft>
                <a:spcPts val="0"/>
              </a:spcAft>
              <a:buClrTx/>
              <a:buSzTx/>
              <a:tabLst/>
              <a:defRPr/>
            </a:pPr>
            <a:r>
              <a:rPr lang="en-US" sz="2000" dirty="0"/>
              <a:t>7. Potential for overtrading with limited resource to deliver a large, diverse range of projects</a:t>
            </a:r>
            <a:endParaRPr lang="en-GB" sz="2000" b="0" i="0" u="none" strike="noStrike" kern="1200" cap="none" spc="0" normalizeH="0" baseline="0" noProof="0" dirty="0">
              <a:ln>
                <a:noFill/>
              </a:ln>
              <a:solidFill>
                <a:srgbClr val="002060"/>
              </a:solidFill>
              <a:effectLst/>
              <a:uLnTx/>
              <a:uFillTx/>
              <a:latin typeface="Calibri"/>
              <a:cs typeface="Calibri"/>
            </a:endParaRPr>
          </a:p>
        </p:txBody>
      </p:sp>
    </p:spTree>
    <p:extLst>
      <p:ext uri="{BB962C8B-B14F-4D97-AF65-F5344CB8AC3E}">
        <p14:creationId xmlns:p14="http://schemas.microsoft.com/office/powerpoint/2010/main" val="60784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46CDF7-C814-47D9-BF1E-B9D6FC47395C}"/>
              </a:ext>
            </a:extLst>
          </p:cNvPr>
          <p:cNvPicPr>
            <a:picLocks noChangeAspect="1"/>
          </p:cNvPicPr>
          <p:nvPr/>
        </p:nvPicPr>
        <p:blipFill rotWithShape="1">
          <a:blip r:embed="rId2">
            <a:extLst>
              <a:ext uri="{28A0092B-C50C-407E-A947-70E740481C1C}">
                <a14:useLocalDpi xmlns:a14="http://schemas.microsoft.com/office/drawing/2010/main" val="0"/>
              </a:ext>
            </a:extLst>
          </a:blip>
          <a:srcRect b="57405"/>
          <a:stretch/>
        </p:blipFill>
        <p:spPr>
          <a:xfrm>
            <a:off x="0" y="4625902"/>
            <a:ext cx="12287317" cy="2232098"/>
          </a:xfrm>
          <a:prstGeom prst="rect">
            <a:avLst/>
          </a:prstGeom>
        </p:spPr>
      </p:pic>
      <p:sp>
        <p:nvSpPr>
          <p:cNvPr id="2" name="TextBox 1">
            <a:extLst>
              <a:ext uri="{FF2B5EF4-FFF2-40B4-BE49-F238E27FC236}">
                <a16:creationId xmlns:a16="http://schemas.microsoft.com/office/drawing/2014/main" id="{31ACA884-D621-220A-F994-A367A10F8092}"/>
              </a:ext>
            </a:extLst>
          </p:cNvPr>
          <p:cNvSpPr txBox="1"/>
          <p:nvPr/>
        </p:nvSpPr>
        <p:spPr>
          <a:xfrm>
            <a:off x="2647951" y="571500"/>
            <a:ext cx="6000750" cy="646331"/>
          </a:xfrm>
          <a:prstGeom prst="rect">
            <a:avLst/>
          </a:prstGeom>
          <a:noFill/>
        </p:spPr>
        <p:txBody>
          <a:bodyPr wrap="square" rtlCol="0">
            <a:spAutoFit/>
          </a:bodyPr>
          <a:lstStyle/>
          <a:p>
            <a:r>
              <a:rPr lang="en-GB" sz="1800" b="1" dirty="0">
                <a:solidFill>
                  <a:srgbClr val="2F334F"/>
                </a:solidFill>
                <a:latin typeface="Open Sans Condensed" panose="020B0806030504020204" pitchFamily="34" charset="0"/>
                <a:ea typeface="Open Sans Condensed" panose="020B0806030504020204" pitchFamily="34" charset="0"/>
                <a:cs typeface="Open Sans Condensed" panose="020B0806030504020204" pitchFamily="34" charset="0"/>
                <a:sym typeface="Open Sans"/>
              </a:rPr>
              <a:t>Auditors have issued an unqualified opinion, without modification on the financial statements </a:t>
            </a:r>
          </a:p>
        </p:txBody>
      </p:sp>
      <p:sp>
        <p:nvSpPr>
          <p:cNvPr id="3" name="TextBox 2">
            <a:extLst>
              <a:ext uri="{FF2B5EF4-FFF2-40B4-BE49-F238E27FC236}">
                <a16:creationId xmlns:a16="http://schemas.microsoft.com/office/drawing/2014/main" id="{F7A413CF-FA28-D5AB-5E59-10398263A15B}"/>
              </a:ext>
            </a:extLst>
          </p:cNvPr>
          <p:cNvSpPr txBox="1"/>
          <p:nvPr/>
        </p:nvSpPr>
        <p:spPr>
          <a:xfrm>
            <a:off x="2847975" y="1371600"/>
            <a:ext cx="6095999" cy="3477875"/>
          </a:xfrm>
          <a:prstGeom prst="rect">
            <a:avLst/>
          </a:prstGeom>
          <a:noFill/>
        </p:spPr>
        <p:txBody>
          <a:bodyPr wrap="square" rtlCol="0">
            <a:spAutoFit/>
          </a:bodyPr>
          <a:lstStyle/>
          <a:p>
            <a:pPr marL="169305" indent="0">
              <a:lnSpc>
                <a:spcPct val="100000"/>
              </a:lnSpc>
              <a:spcAft>
                <a:spcPts val="1200"/>
              </a:spcAft>
              <a:buClr>
                <a:srgbClr val="556271"/>
              </a:buClr>
              <a:buSzPts val="1600"/>
              <a:buNone/>
            </a:pPr>
            <a:r>
              <a:rPr lang="en-GB" sz="1600" b="1" dirty="0">
                <a:solidFill>
                  <a:srgbClr val="0070C0"/>
                </a:solidFill>
                <a:latin typeface="Open Sans"/>
                <a:ea typeface="Open Sans"/>
                <a:cs typeface="Open Sans"/>
                <a:sym typeface="Open Sans"/>
              </a:rPr>
              <a:t>Trustees responsibilities to ensure:</a:t>
            </a:r>
          </a:p>
          <a:p>
            <a:pPr indent="-440192">
              <a:lnSpc>
                <a:spcPct val="100000"/>
              </a:lnSpc>
              <a:spcAft>
                <a:spcPts val="1200"/>
              </a:spcAft>
              <a:buClr>
                <a:srgbClr val="556271"/>
              </a:buClr>
              <a:buSzPts val="1600"/>
              <a:buFont typeface="Wingdings" panose="05000000000000000000" pitchFamily="2" charset="2"/>
              <a:buChar char="Ø"/>
            </a:pPr>
            <a:r>
              <a:rPr lang="en-GB" sz="1600" dirty="0">
                <a:solidFill>
                  <a:srgbClr val="0070C0"/>
                </a:solidFill>
                <a:latin typeface="Open Sans"/>
                <a:ea typeface="Open Sans"/>
                <a:cs typeface="Open Sans"/>
                <a:sym typeface="Open Sans"/>
              </a:rPr>
              <a:t>HWT’s accounting policies are sound</a:t>
            </a:r>
          </a:p>
          <a:p>
            <a:pPr indent="-440192">
              <a:lnSpc>
                <a:spcPct val="100000"/>
              </a:lnSpc>
              <a:spcAft>
                <a:spcPts val="1200"/>
              </a:spcAft>
              <a:buClr>
                <a:srgbClr val="556271"/>
              </a:buClr>
              <a:buSzPts val="1600"/>
              <a:buFont typeface="Wingdings" panose="05000000000000000000" pitchFamily="2" charset="2"/>
              <a:buChar char="Ø"/>
            </a:pPr>
            <a:r>
              <a:rPr lang="en-GB" sz="1600" dirty="0">
                <a:solidFill>
                  <a:srgbClr val="0070C0"/>
                </a:solidFill>
                <a:latin typeface="Open Sans"/>
                <a:ea typeface="Open Sans"/>
                <a:cs typeface="Open Sans"/>
                <a:sym typeface="Open Sans"/>
              </a:rPr>
              <a:t>HWT has robust and prudent financial management systems</a:t>
            </a:r>
          </a:p>
          <a:p>
            <a:pPr indent="-440192">
              <a:lnSpc>
                <a:spcPct val="100000"/>
              </a:lnSpc>
              <a:spcAft>
                <a:spcPts val="1200"/>
              </a:spcAft>
              <a:buClr>
                <a:srgbClr val="556271"/>
              </a:buClr>
              <a:buSzPts val="1600"/>
              <a:buFont typeface="Wingdings" panose="05000000000000000000" pitchFamily="2" charset="2"/>
              <a:buChar char="Ø"/>
            </a:pPr>
            <a:r>
              <a:rPr lang="en-GB" sz="1600" dirty="0">
                <a:solidFill>
                  <a:srgbClr val="0070C0"/>
                </a:solidFill>
                <a:latin typeface="Open Sans"/>
                <a:ea typeface="Open Sans"/>
                <a:cs typeface="Open Sans"/>
                <a:sym typeface="Open Sans"/>
              </a:rPr>
              <a:t>HWT is in sound financial health</a:t>
            </a:r>
            <a:br>
              <a:rPr lang="en-GB" sz="1600" dirty="0">
                <a:solidFill>
                  <a:srgbClr val="0070C0"/>
                </a:solidFill>
                <a:latin typeface="Open Sans"/>
                <a:ea typeface="Open Sans"/>
                <a:cs typeface="Open Sans"/>
                <a:sym typeface="Open Sans"/>
              </a:rPr>
            </a:br>
            <a:endParaRPr lang="en-GB" sz="1600" dirty="0">
              <a:solidFill>
                <a:srgbClr val="0070C0"/>
              </a:solidFill>
              <a:latin typeface="Open Sans"/>
              <a:ea typeface="Open Sans"/>
              <a:cs typeface="Open Sans"/>
              <a:sym typeface="Open Sans"/>
            </a:endParaRPr>
          </a:p>
          <a:p>
            <a:pPr marL="169305" indent="0">
              <a:lnSpc>
                <a:spcPct val="100000"/>
              </a:lnSpc>
              <a:spcAft>
                <a:spcPts val="1200"/>
              </a:spcAft>
              <a:buClr>
                <a:srgbClr val="556271"/>
              </a:buClr>
              <a:buSzPts val="1600"/>
              <a:buNone/>
            </a:pPr>
            <a:r>
              <a:rPr lang="en-GB" sz="1600" b="1" dirty="0">
                <a:solidFill>
                  <a:srgbClr val="0070C0"/>
                </a:solidFill>
                <a:latin typeface="Open Sans"/>
                <a:ea typeface="Open Sans"/>
                <a:cs typeface="Open Sans"/>
                <a:sym typeface="Open Sans"/>
              </a:rPr>
              <a:t>Auditor’s conclusions:</a:t>
            </a:r>
          </a:p>
          <a:p>
            <a:pPr indent="-440192">
              <a:lnSpc>
                <a:spcPct val="100000"/>
              </a:lnSpc>
              <a:spcAft>
                <a:spcPts val="1200"/>
              </a:spcAft>
              <a:buClr>
                <a:srgbClr val="556271"/>
              </a:buClr>
              <a:buSzPts val="1600"/>
              <a:buFont typeface="Wingdings" panose="05000000000000000000" pitchFamily="2" charset="2"/>
              <a:buChar char="Ø"/>
            </a:pPr>
            <a:r>
              <a:rPr lang="en-GB" sz="1600" dirty="0">
                <a:solidFill>
                  <a:srgbClr val="0070C0"/>
                </a:solidFill>
                <a:latin typeface="Open Sans"/>
                <a:ea typeface="Open Sans"/>
                <a:cs typeface="Open Sans"/>
                <a:sym typeface="Open Sans"/>
              </a:rPr>
              <a:t>Financial statements give a true and fair view of the state of HWT’s finances</a:t>
            </a:r>
          </a:p>
          <a:p>
            <a:pPr indent="-440192">
              <a:lnSpc>
                <a:spcPct val="100000"/>
              </a:lnSpc>
              <a:spcAft>
                <a:spcPts val="1200"/>
              </a:spcAft>
              <a:buClr>
                <a:srgbClr val="556271"/>
              </a:buClr>
              <a:buSzPts val="1600"/>
              <a:buFont typeface="Wingdings" panose="05000000000000000000" pitchFamily="2" charset="2"/>
              <a:buChar char="Ø"/>
            </a:pPr>
            <a:r>
              <a:rPr lang="en-GB" sz="1600" dirty="0">
                <a:solidFill>
                  <a:srgbClr val="0070C0"/>
                </a:solidFill>
                <a:latin typeface="Open Sans"/>
                <a:ea typeface="Open Sans"/>
                <a:cs typeface="Open Sans"/>
                <a:sym typeface="Open Sans"/>
              </a:rPr>
              <a:t>Financial statements have been properly prepared</a:t>
            </a:r>
            <a:endParaRPr lang="en-GB" sz="1600" dirty="0">
              <a:solidFill>
                <a:srgbClr val="0070C0"/>
              </a:solidFill>
            </a:endParaRPr>
          </a:p>
        </p:txBody>
      </p:sp>
      <p:sp>
        <p:nvSpPr>
          <p:cNvPr id="8" name="AutoShape 4">
            <a:hlinkClick r:id="rId3"/>
            <a:extLst>
              <a:ext uri="{FF2B5EF4-FFF2-40B4-BE49-F238E27FC236}">
                <a16:creationId xmlns:a16="http://schemas.microsoft.com/office/drawing/2014/main" id="{240A7E88-C9D5-6FB3-75D7-55502462E22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a:extLst>
              <a:ext uri="{FF2B5EF4-FFF2-40B4-BE49-F238E27FC236}">
                <a16:creationId xmlns:a16="http://schemas.microsoft.com/office/drawing/2014/main" id="{10623B38-EA7A-71BC-84B3-175878719F67}"/>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4" name="Picture 13">
            <a:extLst>
              <a:ext uri="{FF2B5EF4-FFF2-40B4-BE49-F238E27FC236}">
                <a16:creationId xmlns:a16="http://schemas.microsoft.com/office/drawing/2014/main" id="{5B02E235-D86C-FD9C-8C18-FD540B5BBD79}"/>
              </a:ext>
            </a:extLst>
          </p:cNvPr>
          <p:cNvPicPr>
            <a:picLocks noChangeAspect="1"/>
          </p:cNvPicPr>
          <p:nvPr/>
        </p:nvPicPr>
        <p:blipFill>
          <a:blip r:embed="rId4"/>
          <a:stretch>
            <a:fillRect/>
          </a:stretch>
        </p:blipFill>
        <p:spPr>
          <a:xfrm>
            <a:off x="174637" y="2019300"/>
            <a:ext cx="2263763" cy="1265889"/>
          </a:xfrm>
          <a:prstGeom prst="rect">
            <a:avLst/>
          </a:prstGeom>
        </p:spPr>
      </p:pic>
    </p:spTree>
    <p:extLst>
      <p:ext uri="{BB962C8B-B14F-4D97-AF65-F5344CB8AC3E}">
        <p14:creationId xmlns:p14="http://schemas.microsoft.com/office/powerpoint/2010/main" val="854768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1447</Words>
  <Application>Microsoft Office PowerPoint</Application>
  <PresentationFormat>Widescreen</PresentationFormat>
  <Paragraphs>240</Paragraphs>
  <Slides>10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Open Sans</vt:lpstr>
      <vt:lpstr>Open Sans Condensed</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Cryer</dc:creator>
  <cp:lastModifiedBy>Frances Weeks</cp:lastModifiedBy>
  <cp:revision>28</cp:revision>
  <dcterms:created xsi:type="dcterms:W3CDTF">2022-10-01T14:48:26Z</dcterms:created>
  <dcterms:modified xsi:type="dcterms:W3CDTF">2023-11-30T13:25:58Z</dcterms:modified>
</cp:coreProperties>
</file>